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93" r:id="rId3"/>
    <p:sldId id="542" r:id="rId4"/>
    <p:sldId id="531" r:id="rId5"/>
    <p:sldId id="534" r:id="rId6"/>
    <p:sldId id="539" r:id="rId7"/>
    <p:sldId id="514" r:id="rId8"/>
    <p:sldId id="543" r:id="rId9"/>
    <p:sldId id="524" r:id="rId10"/>
    <p:sldId id="523" r:id="rId11"/>
    <p:sldId id="313" r:id="rId12"/>
    <p:sldId id="474" r:id="rId13"/>
    <p:sldId id="358" r:id="rId14"/>
    <p:sldId id="532" r:id="rId15"/>
    <p:sldId id="522" r:id="rId16"/>
    <p:sldId id="540" r:id="rId17"/>
    <p:sldId id="345" r:id="rId18"/>
    <p:sldId id="271" r:id="rId19"/>
    <p:sldId id="473" r:id="rId20"/>
    <p:sldId id="469" r:id="rId21"/>
    <p:sldId id="516" r:id="rId22"/>
    <p:sldId id="517" r:id="rId23"/>
    <p:sldId id="515" r:id="rId24"/>
    <p:sldId id="520" r:id="rId25"/>
    <p:sldId id="521" r:id="rId26"/>
    <p:sldId id="526" r:id="rId27"/>
    <p:sldId id="289" r:id="rId28"/>
    <p:sldId id="527" r:id="rId29"/>
    <p:sldId id="519" r:id="rId30"/>
    <p:sldId id="478" r:id="rId31"/>
    <p:sldId id="487" r:id="rId32"/>
    <p:sldId id="548" r:id="rId33"/>
    <p:sldId id="525" r:id="rId34"/>
    <p:sldId id="513" r:id="rId35"/>
    <p:sldId id="537" r:id="rId36"/>
    <p:sldId id="538" r:id="rId37"/>
    <p:sldId id="579" r:id="rId38"/>
    <p:sldId id="545" r:id="rId39"/>
    <p:sldId id="546" r:id="rId40"/>
    <p:sldId id="554" r:id="rId41"/>
    <p:sldId id="571" r:id="rId42"/>
    <p:sldId id="574" r:id="rId43"/>
    <p:sldId id="578" r:id="rId44"/>
    <p:sldId id="295" r:id="rId45"/>
    <p:sldId id="580" r:id="rId46"/>
    <p:sldId id="264" r:id="rId47"/>
    <p:sldId id="270" r:id="rId48"/>
    <p:sldId id="272" r:id="rId49"/>
    <p:sldId id="273" r:id="rId50"/>
    <p:sldId id="274" r:id="rId51"/>
    <p:sldId id="275" r:id="rId52"/>
    <p:sldId id="277" r:id="rId53"/>
    <p:sldId id="276" r:id="rId54"/>
    <p:sldId id="278" r:id="rId55"/>
    <p:sldId id="279" r:id="rId56"/>
    <p:sldId id="280" r:id="rId57"/>
    <p:sldId id="286" r:id="rId58"/>
    <p:sldId id="282" r:id="rId59"/>
    <p:sldId id="283" r:id="rId60"/>
    <p:sldId id="284" r:id="rId61"/>
    <p:sldId id="285" r:id="rId62"/>
    <p:sldId id="294" r:id="rId63"/>
    <p:sldId id="287" r:id="rId64"/>
    <p:sldId id="297" r:id="rId65"/>
    <p:sldId id="296" r:id="rId66"/>
    <p:sldId id="298" r:id="rId67"/>
    <p:sldId id="299" r:id="rId68"/>
    <p:sldId id="308" r:id="rId69"/>
    <p:sldId id="302" r:id="rId70"/>
    <p:sldId id="309" r:id="rId71"/>
    <p:sldId id="301" r:id="rId72"/>
    <p:sldId id="327" r:id="rId73"/>
    <p:sldId id="315" r:id="rId74"/>
    <p:sldId id="316" r:id="rId75"/>
    <p:sldId id="317" r:id="rId76"/>
    <p:sldId id="328" r:id="rId77"/>
    <p:sldId id="338" r:id="rId78"/>
    <p:sldId id="529" r:id="rId79"/>
    <p:sldId id="343" r:id="rId8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5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m, Andrew" initials="BA" lastIdx="1" clrIdx="0">
    <p:extLst>
      <p:ext uri="{19B8F6BF-5375-455C-9EA6-DF929625EA0E}">
        <p15:presenceInfo xmlns:p15="http://schemas.microsoft.com/office/powerpoint/2012/main" userId="S::abeam@partners.org::0c8860ce-d729-41d4-985b-5a2807e49b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04" autoAdjust="0"/>
    <p:restoredTop sz="85754"/>
  </p:normalViewPr>
  <p:slideViewPr>
    <p:cSldViewPr snapToGrid="0" snapToObjects="1" showGuides="1">
      <p:cViewPr varScale="1">
        <p:scale>
          <a:sx n="113" d="100"/>
          <a:sy n="113" d="100"/>
        </p:scale>
        <p:origin x="176" y="656"/>
      </p:cViewPr>
      <p:guideLst>
        <p:guide orient="horz" pos="1515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79C5F-BE77-814B-9840-C74E7288187A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D6971-5B38-D04E-8C3B-444E27F29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D6971-5B38-D04E-8C3B-444E27F295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6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6971-5B38-D04E-8C3B-444E27F295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9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6971-5B38-D04E-8C3B-444E27F295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6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6971-5B38-D04E-8C3B-444E27F295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6971-5B38-D04E-8C3B-444E27F2951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9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0252-08DC-B843-9F67-ABC124F9026D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5B30-74EA-C940-8454-2852954C8018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0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EF53-E9C0-5444-8FC1-7B6930ABBEE9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D508-8E7E-9F40-A70B-F2E31C296202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0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6FD0-2FA0-B84F-9B92-47645CB1D7AD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0975-D9A6-BB46-8C5D-0648CC5C5CB2}" type="datetime1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1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AC47-D1C6-8B43-9D68-53B9B8E68EE4}" type="datetime1">
              <a:rPr lang="en-US" smtClean="0"/>
              <a:t>7/12/22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4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14D8-C5F7-F947-B493-109A3F3BC786}" type="datetime1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7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A006-F851-9647-BF80-41351C7237C3}" type="datetime1">
              <a:rPr lang="en-US" smtClean="0"/>
              <a:t>7/12/22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6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5154-FB49-B949-BB5E-705224F78649}" type="datetime1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4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BE59-991B-6047-B356-8F401F396AFB}" type="datetime1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16F0B-38F8-BD49-9696-E1463713CDBB}" type="datetime1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9A9D-1408-4C47-8E61-14E725C1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0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gif"/><Relationship Id="rId5" Type="http://schemas.openxmlformats.org/officeDocument/2006/relationships/image" Target="../media/image74.tiff"/><Relationship Id="rId4" Type="http://schemas.openxmlformats.org/officeDocument/2006/relationships/image" Target="../media/image7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7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7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7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7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7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1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0.png"/><Relationship Id="rId4" Type="http://schemas.openxmlformats.org/officeDocument/2006/relationships/image" Target="../media/image1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72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gif"/><Relationship Id="rId5" Type="http://schemas.openxmlformats.org/officeDocument/2006/relationships/image" Target="../media/image74.tiff"/><Relationship Id="rId4" Type="http://schemas.openxmlformats.org/officeDocument/2006/relationships/image" Target="../media/image7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19254"/>
            <a:ext cx="9144000" cy="2005364"/>
          </a:xfrm>
        </p:spPr>
        <p:txBody>
          <a:bodyPr>
            <a:noAutofit/>
          </a:bodyPr>
          <a:lstStyle/>
          <a:p>
            <a:r>
              <a:rPr lang="en-US" sz="3000" dirty="0"/>
              <a:t>INTRODUCTION TO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60226"/>
            <a:ext cx="6400800" cy="13144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Palatino"/>
                <a:cs typeface="Palatino"/>
              </a:rPr>
              <a:t>Andrew Beam, PhD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Palatino"/>
                <a:cs typeface="Palatino"/>
              </a:rPr>
              <a:t>Department of Epidemiology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Palatino"/>
                <a:cs typeface="Palatino"/>
              </a:rPr>
              <a:t>Harvard T.H. Chan School of Public Health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F6404-A3AC-EA4A-B107-00A9453C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3781B-737C-A94E-9972-E65E4B94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10" name="Picture 9" descr="twitter_logo.png">
            <a:extLst>
              <a:ext uri="{FF2B5EF4-FFF2-40B4-BE49-F238E27FC236}">
                <a16:creationId xmlns:a16="http://schemas.microsoft.com/office/drawing/2014/main" id="{B044487A-5EA0-B245-8CCD-497C10EF1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2" y="4507964"/>
            <a:ext cx="211242" cy="211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15711-2F45-8B46-B5FF-D6E160DC2AC7}"/>
              </a:ext>
            </a:extLst>
          </p:cNvPr>
          <p:cNvSpPr txBox="1"/>
          <p:nvPr/>
        </p:nvSpPr>
        <p:spPr>
          <a:xfrm>
            <a:off x="7046755" y="4459696"/>
            <a:ext cx="1747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@</a:t>
            </a:r>
            <a:r>
              <a:rPr lang="en-US" sz="1400" dirty="0" err="1">
                <a:solidFill>
                  <a:srgbClr val="7F7F7F"/>
                </a:solidFill>
              </a:rPr>
              <a:t>AndrewLBeam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467C4-D062-7E4A-99E9-8C8FBD6B8A22}"/>
              </a:ext>
            </a:extLst>
          </p:cNvPr>
          <p:cNvSpPr/>
          <p:nvPr/>
        </p:nvSpPr>
        <p:spPr>
          <a:xfrm>
            <a:off x="7118851" y="4733330"/>
            <a:ext cx="130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beamlab.org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3F441-ED02-744C-8858-7465F621F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900" b="-14448"/>
          <a:stretch/>
        </p:blipFill>
        <p:spPr>
          <a:xfrm>
            <a:off x="6839302" y="4767263"/>
            <a:ext cx="207453" cy="2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7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34AA3DC-E1BC-7847-A4CA-4843D88BF564}"/>
              </a:ext>
            </a:extLst>
          </p:cNvPr>
          <p:cNvSpPr/>
          <p:nvPr/>
        </p:nvSpPr>
        <p:spPr>
          <a:xfrm>
            <a:off x="4490976" y="462879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Image credit: James, G., Witten, D., Hastie, T. and </a:t>
            </a:r>
            <a:r>
              <a:rPr lang="en-US" sz="8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Tibshirani</a:t>
            </a:r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R., 2013. An introduction to statistical learning (Vol. 112, p. 18). New York: springer.</a:t>
            </a:r>
            <a:endParaRPr lang="en-US" sz="8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C748C-AE03-0B4C-96D8-F6F9EC7F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98" y="1209935"/>
            <a:ext cx="1738256" cy="2391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F6FAC-EEB1-1B4E-B777-D62BDE22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73" y="1221736"/>
            <a:ext cx="1760491" cy="2359968"/>
          </a:xfrm>
          <a:prstGeom prst="rect">
            <a:avLst/>
          </a:prstGeom>
          <a:effectLst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71104B-FADA-854C-B3C8-5487CB01DB83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6148754" y="2401720"/>
            <a:ext cx="1249019" cy="37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255827-715F-8440-BA6D-43855D856DBB}"/>
              </a:ext>
            </a:extLst>
          </p:cNvPr>
          <p:cNvSpPr txBox="1"/>
          <p:nvPr/>
        </p:nvSpPr>
        <p:spPr>
          <a:xfrm>
            <a:off x="6148754" y="1950989"/>
            <a:ext cx="131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</a:t>
            </a:r>
          </a:p>
          <a:p>
            <a:endParaRPr lang="en-US" dirty="0"/>
          </a:p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7914D-D6A6-4C4A-8271-BF80990E38E9}"/>
              </a:ext>
            </a:extLst>
          </p:cNvPr>
          <p:cNvSpPr txBox="1"/>
          <p:nvPr/>
        </p:nvSpPr>
        <p:spPr>
          <a:xfrm>
            <a:off x="612183" y="1340603"/>
            <a:ext cx="3626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is the canonical unsupervised task. Goal is to subdivide </a:t>
            </a:r>
            <a:r>
              <a:rPr lang="en-US" dirty="0" err="1"/>
              <a:t>Xs</a:t>
            </a:r>
            <a:r>
              <a:rPr lang="en-US" dirty="0"/>
              <a:t> into (often discrete) categories</a:t>
            </a:r>
          </a:p>
          <a:p>
            <a:endParaRPr lang="en-US" dirty="0"/>
          </a:p>
          <a:p>
            <a:r>
              <a:rPr lang="en-US" dirty="0"/>
              <a:t>Example clustering algorithms include k-means (right), DBSCAN, hierarchical,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65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REINFORCEMENT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BF96B-D382-D04D-9E47-56286503F084}"/>
              </a:ext>
            </a:extLst>
          </p:cNvPr>
          <p:cNvSpPr txBox="1"/>
          <p:nvPr/>
        </p:nvSpPr>
        <p:spPr>
          <a:xfrm>
            <a:off x="582705" y="1335741"/>
            <a:ext cx="7503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(RL) constitutes a 3</a:t>
            </a:r>
            <a:r>
              <a:rPr lang="en-US" baseline="30000" dirty="0"/>
              <a:t>rd</a:t>
            </a:r>
            <a:r>
              <a:rPr lang="en-US" dirty="0"/>
              <a:t> (4</a:t>
            </a:r>
            <a:r>
              <a:rPr lang="en-US" baseline="30000" dirty="0"/>
              <a:t>th</a:t>
            </a:r>
            <a:r>
              <a:rPr lang="en-US" dirty="0"/>
              <a:t>?) paradigm of learning. It differs from supervised learning in several important ways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direct labels/supervision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feedback is delayed, not instantaneous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Notion of time, the decision process is sequential (non </a:t>
            </a:r>
            <a:r>
              <a:rPr lang="en-US" dirty="0" err="1"/>
              <a:t>i.i.d</a:t>
            </a:r>
            <a:r>
              <a:rPr lang="en-US" dirty="0"/>
              <a:t>.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agent must make </a:t>
            </a:r>
            <a:r>
              <a:rPr lang="en-US" i="1" dirty="0"/>
              <a:t>decisions</a:t>
            </a:r>
            <a:r>
              <a:rPr lang="en-US" dirty="0"/>
              <a:t> and take </a:t>
            </a:r>
            <a:r>
              <a:rPr lang="en-US" i="1" dirty="0"/>
              <a:t>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E33EF-AC4E-6A4A-BC46-D0C4F031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RL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EB3FA-9B7E-C44E-98F7-2757D28C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2" y="1791222"/>
            <a:ext cx="3851152" cy="1553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C699A-11B5-9643-B3DC-DE6C44448D1D}"/>
              </a:ext>
            </a:extLst>
          </p:cNvPr>
          <p:cNvSpPr txBox="1"/>
          <p:nvPr/>
        </p:nvSpPr>
        <p:spPr>
          <a:xfrm>
            <a:off x="4688542" y="4875660"/>
            <a:ext cx="4455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credit: https://deeplearning4j.org/</a:t>
            </a:r>
            <a:r>
              <a:rPr lang="en-US" sz="1000" dirty="0" err="1"/>
              <a:t>deepreinforcementlearning</a:t>
            </a:r>
            <a:endParaRPr 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A2C1A-267A-1E45-8DE9-CC501127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32" y="1745293"/>
            <a:ext cx="4023086" cy="183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9AC2B-729D-3A4C-876C-BD6CE5054A05}"/>
              </a:ext>
            </a:extLst>
          </p:cNvPr>
          <p:cNvSpPr txBox="1"/>
          <p:nvPr/>
        </p:nvSpPr>
        <p:spPr>
          <a:xfrm>
            <a:off x="1615857" y="1356352"/>
            <a:ext cx="15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D7EC1-157D-D941-89B3-5564349F6B72}"/>
              </a:ext>
            </a:extLst>
          </p:cNvPr>
          <p:cNvSpPr txBox="1"/>
          <p:nvPr/>
        </p:nvSpPr>
        <p:spPr>
          <a:xfrm>
            <a:off x="6083290" y="1356352"/>
            <a:ext cx="15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RL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76782-9342-E844-AFE9-0D7D71CB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USING RL TO VIDEO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555F3-615B-F345-9FF1-14F6F40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1026" name="Picture 2" descr="Human-level control through deep reinforcement learning | Nature">
            <a:extLst>
              <a:ext uri="{FF2B5EF4-FFF2-40B4-BE49-F238E27FC236}">
                <a16:creationId xmlns:a16="http://schemas.microsoft.com/office/drawing/2014/main" id="{67405B34-F861-0D7F-5553-04C20795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3" y="1473766"/>
            <a:ext cx="4854312" cy="277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BAF9C1-0B4E-F7DF-1A0C-2FF5D18F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28" y="1278044"/>
            <a:ext cx="2400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RESOURCES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76782-9342-E844-AFE9-0D7D71CB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1F6576-64DD-3F4C-8376-CAAE05DE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12" y="1032776"/>
            <a:ext cx="2604144" cy="3469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244DC-5010-5D42-808F-715B35DF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68" y="1032776"/>
            <a:ext cx="2655235" cy="34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C8625-2D7B-234C-AA2E-2CC84889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7" y="1232779"/>
            <a:ext cx="2205655" cy="2677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6E95F-8462-B049-9DCF-793FC760FAE2}"/>
              </a:ext>
            </a:extLst>
          </p:cNvPr>
          <p:cNvSpPr txBox="1"/>
          <p:nvPr/>
        </p:nvSpPr>
        <p:spPr>
          <a:xfrm>
            <a:off x="667909" y="1327868"/>
            <a:ext cx="5414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old idea in AI that trains an “artificial neural network” to perform a task using examples from data</a:t>
            </a:r>
          </a:p>
          <a:p>
            <a:endParaRPr lang="en-US" dirty="0"/>
          </a:p>
          <a:p>
            <a:r>
              <a:rPr lang="en-US" dirty="0"/>
              <a:t>Supercharged in 2010s due to extremely large dataset and fast computer chips -&gt; “Deep learning is eating the world”</a:t>
            </a:r>
          </a:p>
          <a:p>
            <a:endParaRPr lang="en-US" dirty="0"/>
          </a:p>
          <a:p>
            <a:r>
              <a:rPr lang="en-US" dirty="0"/>
              <a:t>New solutions to some of our oldest and hardest problems in science and medicine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3225E-54DC-B542-B981-41D6217CD850}"/>
              </a:ext>
            </a:extLst>
          </p:cNvPr>
          <p:cNvSpPr txBox="1"/>
          <p:nvPr/>
        </p:nvSpPr>
        <p:spPr>
          <a:xfrm>
            <a:off x="5390984" y="4745749"/>
            <a:ext cx="3832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LeCun</a:t>
            </a:r>
            <a:r>
              <a:rPr lang="en-US" sz="800" dirty="0"/>
              <a:t>, Y., </a:t>
            </a:r>
            <a:r>
              <a:rPr lang="en-US" sz="800" dirty="0" err="1"/>
              <a:t>Bengio</a:t>
            </a:r>
            <a:r>
              <a:rPr lang="en-US" sz="800" dirty="0"/>
              <a:t>, Y. and Hinton, G., 2015. Deep learning. </a:t>
            </a:r>
            <a:r>
              <a:rPr lang="en-US" sz="800" i="1" dirty="0"/>
              <a:t>nature</a:t>
            </a:r>
            <a:r>
              <a:rPr lang="en-US" sz="800" dirty="0"/>
              <a:t>, </a:t>
            </a:r>
            <a:r>
              <a:rPr lang="en-US" sz="800" i="1" dirty="0"/>
              <a:t>521</a:t>
            </a:r>
            <a:r>
              <a:rPr lang="en-US" sz="800" dirty="0"/>
              <a:t>(7553), pp.436-444.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DF705-BB35-7E46-AA63-CE674672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9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DEEP LEARNING CAN…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71627-5EBE-6442-867C-AF50C569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9" y="1886698"/>
            <a:ext cx="2896787" cy="155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D061E-9DFF-5D46-BD5C-6484F72E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3" y="1886698"/>
            <a:ext cx="2417814" cy="161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8B528-A374-9349-84DB-E808155DA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58" y="1951300"/>
            <a:ext cx="2699665" cy="1240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744F30-0902-8643-A5AB-8649AEEF9106}"/>
              </a:ext>
            </a:extLst>
          </p:cNvPr>
          <p:cNvSpPr txBox="1"/>
          <p:nvPr/>
        </p:nvSpPr>
        <p:spPr>
          <a:xfrm>
            <a:off x="6136015" y="3498109"/>
            <a:ext cx="28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 of a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50A10-61E8-A04B-AFA2-4224C91B4A02}"/>
              </a:ext>
            </a:extLst>
          </p:cNvPr>
          <p:cNvSpPr txBox="1"/>
          <p:nvPr/>
        </p:nvSpPr>
        <p:spPr>
          <a:xfrm>
            <a:off x="938059" y="1460580"/>
            <a:ext cx="15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B4DB1-54A4-164A-AC67-6E3F2AD2DF21}"/>
              </a:ext>
            </a:extLst>
          </p:cNvPr>
          <p:cNvSpPr txBox="1"/>
          <p:nvPr/>
        </p:nvSpPr>
        <p:spPr>
          <a:xfrm>
            <a:off x="3796747" y="1397700"/>
            <a:ext cx="15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451BB-73B8-D145-8E12-E0D083C79B1F}"/>
              </a:ext>
            </a:extLst>
          </p:cNvPr>
          <p:cNvSpPr txBox="1"/>
          <p:nvPr/>
        </p:nvSpPr>
        <p:spPr>
          <a:xfrm>
            <a:off x="6837637" y="1397700"/>
            <a:ext cx="15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Speak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CE22A4-A7F8-0C4D-A0C5-DAA447B75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DEEP LEARNING ZOO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01F82-18DF-6141-9EC3-0E18EC242449}"/>
              </a:ext>
            </a:extLst>
          </p:cNvPr>
          <p:cNvSpPr txBox="1"/>
          <p:nvPr/>
        </p:nvSpPr>
        <p:spPr>
          <a:xfrm>
            <a:off x="708253" y="937191"/>
            <a:ext cx="8194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8C054-0BE2-EC4C-A7EA-B328B37902E5}"/>
              </a:ext>
            </a:extLst>
          </p:cNvPr>
          <p:cNvSpPr txBox="1"/>
          <p:nvPr/>
        </p:nvSpPr>
        <p:spPr>
          <a:xfrm>
            <a:off x="1561170" y="1048702"/>
            <a:ext cx="602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are 3 broad classes of neural networks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BD3D8-9DB7-A244-87C3-45D583A2CE0A}"/>
              </a:ext>
            </a:extLst>
          </p:cNvPr>
          <p:cNvSpPr txBox="1"/>
          <p:nvPr/>
        </p:nvSpPr>
        <p:spPr>
          <a:xfrm>
            <a:off x="-472685" y="1746689"/>
            <a:ext cx="2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1C046-22D4-F84A-9E4E-6DB3D3D8B4F1}"/>
              </a:ext>
            </a:extLst>
          </p:cNvPr>
          <p:cNvSpPr txBox="1"/>
          <p:nvPr/>
        </p:nvSpPr>
        <p:spPr>
          <a:xfrm>
            <a:off x="-301499" y="4103943"/>
            <a:ext cx="2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type: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3ABACA-D603-FF40-9E08-F62854EB9FC5}"/>
              </a:ext>
            </a:extLst>
          </p:cNvPr>
          <p:cNvGrpSpPr/>
          <p:nvPr/>
        </p:nvGrpSpPr>
        <p:grpSpPr>
          <a:xfrm>
            <a:off x="1371600" y="1582862"/>
            <a:ext cx="2367160" cy="2902073"/>
            <a:chOff x="1371600" y="1582862"/>
            <a:chExt cx="2367160" cy="290207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8A991E-74D8-1D41-8D47-744E492D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6235" t="23869" r="29850" b="25989"/>
            <a:stretch/>
          </p:blipFill>
          <p:spPr>
            <a:xfrm>
              <a:off x="1675784" y="2125961"/>
              <a:ext cx="1830033" cy="19869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8A4D9-B629-154D-BDA1-CDEDC99CC031}"/>
                </a:ext>
              </a:extLst>
            </p:cNvPr>
            <p:cNvSpPr txBox="1"/>
            <p:nvPr/>
          </p:nvSpPr>
          <p:spPr>
            <a:xfrm>
              <a:off x="1546818" y="1582862"/>
              <a:ext cx="201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Multilayer </a:t>
              </a:r>
              <a:r>
                <a:rPr lang="en-US" sz="1400" dirty="0" err="1"/>
                <a:t>Perceptrons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(MLPs)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538DF5-E8AE-EA44-AB12-C927B901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064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9D0210-3364-584B-99F9-1C3A9E12B3FA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EADBC-94FA-2741-B4D8-0B2452C473B7}"/>
                </a:ext>
              </a:extLst>
            </p:cNvPr>
            <p:cNvSpPr txBox="1"/>
            <p:nvPr/>
          </p:nvSpPr>
          <p:spPr>
            <a:xfrm>
              <a:off x="1529696" y="4177158"/>
              <a:ext cx="2019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Tabular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5C7C82-BACD-0A45-A266-B75A38DF8F25}"/>
              </a:ext>
            </a:extLst>
          </p:cNvPr>
          <p:cNvGrpSpPr/>
          <p:nvPr/>
        </p:nvGrpSpPr>
        <p:grpSpPr>
          <a:xfrm>
            <a:off x="3637473" y="1582862"/>
            <a:ext cx="2424974" cy="2902073"/>
            <a:chOff x="3637473" y="1582862"/>
            <a:chExt cx="2424974" cy="2902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217954-E79A-7F45-B2C7-62BDEA33575E}"/>
                </a:ext>
              </a:extLst>
            </p:cNvPr>
            <p:cNvSpPr txBox="1"/>
            <p:nvPr/>
          </p:nvSpPr>
          <p:spPr>
            <a:xfrm>
              <a:off x="3870505" y="1582862"/>
              <a:ext cx="201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Convolutional</a:t>
              </a:r>
            </a:p>
            <a:p>
              <a:pPr algn="ctr"/>
              <a:r>
                <a:rPr lang="en-US" sz="1400" dirty="0"/>
                <a:t>(CNNs)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892F48-AA64-5A47-891A-1EE9EA402EAA}"/>
                </a:ext>
              </a:extLst>
            </p:cNvPr>
            <p:cNvCxnSpPr>
              <a:cxnSpLocks/>
            </p:cNvCxnSpPr>
            <p:nvPr/>
          </p:nvCxnSpPr>
          <p:spPr>
            <a:xfrm>
              <a:off x="3726751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6BE09F-CA67-FA49-AFE0-6C9B9B274E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287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11E4B5-B7B3-4343-AC72-62BF720E58D5}"/>
                </a:ext>
              </a:extLst>
            </p:cNvPr>
            <p:cNvSpPr txBox="1"/>
            <p:nvPr/>
          </p:nvSpPr>
          <p:spPr>
            <a:xfrm>
              <a:off x="3853383" y="4177158"/>
              <a:ext cx="2019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Images/Spatial/Graphs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54EABB2-AFAF-7745-A344-65278118B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08" t="36908" r="27139" b="35459"/>
            <a:stretch/>
          </p:blipFill>
          <p:spPr>
            <a:xfrm>
              <a:off x="3637473" y="2603976"/>
              <a:ext cx="2335696" cy="103087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8F333B-D706-834A-B682-42DD467F7493}"/>
              </a:ext>
            </a:extLst>
          </p:cNvPr>
          <p:cNvGrpSpPr/>
          <p:nvPr/>
        </p:nvGrpSpPr>
        <p:grpSpPr>
          <a:xfrm>
            <a:off x="5990834" y="1582862"/>
            <a:ext cx="2367160" cy="2902073"/>
            <a:chOff x="5990834" y="1582862"/>
            <a:chExt cx="2367160" cy="290207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EEB6B9-3FE6-A446-A22F-98C66AA03198}"/>
                </a:ext>
              </a:extLst>
            </p:cNvPr>
            <p:cNvGrpSpPr/>
            <p:nvPr/>
          </p:nvGrpSpPr>
          <p:grpSpPr>
            <a:xfrm>
              <a:off x="5990834" y="1582862"/>
              <a:ext cx="2367160" cy="2902073"/>
              <a:chOff x="3695287" y="1582862"/>
              <a:chExt cx="2367160" cy="29020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5445C3-6931-B54D-BA61-F12D31123A77}"/>
                  </a:ext>
                </a:extLst>
              </p:cNvPr>
              <p:cNvSpPr txBox="1"/>
              <p:nvPr/>
            </p:nvSpPr>
            <p:spPr>
              <a:xfrm>
                <a:off x="3870505" y="1582862"/>
                <a:ext cx="2019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Recurrent</a:t>
                </a:r>
              </a:p>
              <a:p>
                <a:pPr algn="ctr"/>
                <a:r>
                  <a:rPr lang="en-US" sz="1400" dirty="0"/>
                  <a:t>(RNNs)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F4F19AF-C80E-9F48-9580-C25635671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751" y="2116021"/>
                <a:ext cx="23356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A02723-51FC-CB49-832D-635AED306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287" y="4103943"/>
                <a:ext cx="23356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20A5F2-C785-0340-98FF-E812F5B87AC1}"/>
                  </a:ext>
                </a:extLst>
              </p:cNvPr>
              <p:cNvSpPr txBox="1"/>
              <p:nvPr/>
            </p:nvSpPr>
            <p:spPr>
              <a:xfrm>
                <a:off x="3853383" y="4177158"/>
                <a:ext cx="2019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Sequential/Time Series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AA9B18-DE0C-5D46-9AFE-97ED4B9FD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328" t="11060" r="10481" b="11219"/>
            <a:stretch/>
          </p:blipFill>
          <p:spPr>
            <a:xfrm>
              <a:off x="6084241" y="2512298"/>
              <a:ext cx="2211810" cy="12142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6DD7B3-79EF-1F4A-886A-E965867FAEF0}"/>
              </a:ext>
            </a:extLst>
          </p:cNvPr>
          <p:cNvSpPr txBox="1"/>
          <p:nvPr/>
        </p:nvSpPr>
        <p:spPr>
          <a:xfrm>
            <a:off x="4353339" y="4804946"/>
            <a:ext cx="4233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RNN image credit: https://</a:t>
            </a:r>
            <a:r>
              <a:rPr lang="en-US" sz="800" dirty="0" err="1"/>
              <a:t>commons.wikimedia.org</a:t>
            </a:r>
            <a:r>
              <a:rPr lang="en-US" sz="800" dirty="0"/>
              <a:t>/wiki/</a:t>
            </a:r>
            <a:r>
              <a:rPr lang="en-US" sz="800" dirty="0" err="1"/>
              <a:t>File:Recurrent_neural_network_unfold.svg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863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23024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IMPORTANT MILESTONES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568-318B-434E-B7B2-DD670FFA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530285"/>
            <a:ext cx="3159889" cy="5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796476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ML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 BREAKTHROUGH (2012)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568-318B-434E-B7B2-DD670FFA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530285"/>
            <a:ext cx="3159889" cy="56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0988A-F918-9C41-A03A-D6A879D8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5" y="973260"/>
            <a:ext cx="6125337" cy="2650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4DE65-FB0D-6540-BB78-B796EF631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182" y="3171258"/>
            <a:ext cx="3540443" cy="14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 BREAKTHROUGH (2012)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568-318B-434E-B7B2-DD670FFA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530285"/>
            <a:ext cx="3159889" cy="563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A52F3-5DFF-4B4D-8801-85D53473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2" y="980649"/>
            <a:ext cx="4770154" cy="2546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09CD9-C585-B941-8EA7-5E6ECA4D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03" y="1659866"/>
            <a:ext cx="4757945" cy="236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 BREAKTHROUGH (2012)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568-318B-434E-B7B2-DD670FFA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530285"/>
            <a:ext cx="3159889" cy="56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16F62-E209-634A-9F04-68752056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8" y="1102519"/>
            <a:ext cx="4053800" cy="2679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B9A068-0C22-174B-9DCB-E33A74CE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88" y="1102519"/>
            <a:ext cx="3230975" cy="33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1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DEEP LEARNING COMES OF 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568-318B-434E-B7B2-DD670FFA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530285"/>
            <a:ext cx="3159889" cy="563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738E7-7CC2-F049-98D6-C94E55A9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49" y="904530"/>
            <a:ext cx="5008701" cy="36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</a:t>
            </a:r>
            <a:r>
              <a:rPr lang="en-US" sz="3600">
                <a:solidFill>
                  <a:srgbClr val="7F7F7F"/>
                </a:solidFill>
              </a:rPr>
              <a:t>THE GAME </a:t>
            </a:r>
            <a:r>
              <a:rPr lang="en-US" sz="3600" dirty="0">
                <a:solidFill>
                  <a:srgbClr val="7F7F7F"/>
                </a:solidFill>
              </a:rPr>
              <a:t>OF 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13F47-BD5C-B84B-8F6E-A11E7E6E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60" y="1159656"/>
            <a:ext cx="4250632" cy="2824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F00FF6-9118-C34C-BB10-08846183F2A3}"/>
              </a:ext>
            </a:extLst>
          </p:cNvPr>
          <p:cNvSpPr txBox="1"/>
          <p:nvPr/>
        </p:nvSpPr>
        <p:spPr>
          <a:xfrm>
            <a:off x="547199" y="925393"/>
            <a:ext cx="3779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Two player game, goal is to capture as much area on the board as possible.</a:t>
            </a:r>
          </a:p>
          <a:p>
            <a:pPr defTabSz="914400"/>
            <a:endParaRPr lang="en-US" dirty="0">
              <a:solidFill>
                <a:prstClr val="black"/>
              </a:solidFill>
              <a:latin typeface="Palatino" pitchFamily="2" charset="77"/>
              <a:ea typeface="Palatino" pitchFamily="2" charset="77"/>
            </a:endParaRPr>
          </a:p>
          <a:p>
            <a:pPr defTabSz="914400"/>
            <a:r>
              <a:rPr lang="en-US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Has been played for ~2,000 years</a:t>
            </a:r>
          </a:p>
          <a:p>
            <a:pPr defTabSz="914400"/>
            <a:endParaRPr lang="en-US" dirty="0">
              <a:solidFill>
                <a:prstClr val="black"/>
              </a:solidFill>
              <a:latin typeface="Palatino" pitchFamily="2" charset="77"/>
              <a:ea typeface="Palatino" pitchFamily="2" charset="77"/>
            </a:endParaRPr>
          </a:p>
          <a:p>
            <a:pPr defTabSz="914400"/>
            <a:r>
              <a:rPr lang="en-US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Historically *much* harder than chess for computers to play well than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2527B-F7D9-C440-B5B4-72A9F045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ALPHAGO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D7E2-517C-0647-9F1E-631E4A9D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93" y="1383399"/>
            <a:ext cx="4225247" cy="237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736B5-7A0B-8D42-A701-7E3DA2538DFD}"/>
              </a:ext>
            </a:extLst>
          </p:cNvPr>
          <p:cNvSpPr txBox="1"/>
          <p:nvPr/>
        </p:nvSpPr>
        <p:spPr>
          <a:xfrm>
            <a:off x="557323" y="1354869"/>
            <a:ext cx="4079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vs. machine in South Korea in 2016</a:t>
            </a:r>
          </a:p>
          <a:p>
            <a:endParaRPr lang="en-US" dirty="0"/>
          </a:p>
          <a:p>
            <a:r>
              <a:rPr lang="en-US" dirty="0"/>
              <a:t>Highly publicized event, that AlphaGo won convincingly 4-1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B80EB-BF47-5742-9D9A-829EEC64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PROTEIN FOLIDNG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48C5A-49A7-3946-A299-4BBCBFD9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9"/>
          <a:stretch/>
        </p:blipFill>
        <p:spPr>
          <a:xfrm>
            <a:off x="456666" y="1351722"/>
            <a:ext cx="4878659" cy="2589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F34F44-6C21-A94F-8812-7FA15A3B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864" y="1438859"/>
            <a:ext cx="3454256" cy="2460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D1854-EC86-3E42-9D74-62D9F3D258B1}"/>
              </a:ext>
            </a:extLst>
          </p:cNvPr>
          <p:cNvSpPr txBox="1"/>
          <p:nvPr/>
        </p:nvSpPr>
        <p:spPr>
          <a:xfrm>
            <a:off x="4560888" y="4643562"/>
            <a:ext cx="4042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deepmind.com</a:t>
            </a:r>
            <a:r>
              <a:rPr lang="en-US" sz="800" dirty="0"/>
              <a:t>/blog/article/alphafold-a-solution-to-a-50-year-old-grand-challenge-in-biology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1AEBF-67C7-D34D-AFA9-D1428883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OPTHALMOLOGY SCREENING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B288F-D5B1-8F4F-A38C-34EFE675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9" y="1102519"/>
            <a:ext cx="3634015" cy="1677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9B84F-8E72-AA47-8083-8D2A13A8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9" y="2726081"/>
            <a:ext cx="2916337" cy="1511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A3409D-89C2-2544-AB8F-CE6E264E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33" y="1102519"/>
            <a:ext cx="4064781" cy="324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A75C3-62E0-4F44-9826-724DF902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6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SKIN CANCER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83566-6740-534A-9E20-4727C2E11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5"/>
          <a:stretch/>
        </p:blipFill>
        <p:spPr>
          <a:xfrm>
            <a:off x="508976" y="1619655"/>
            <a:ext cx="5252329" cy="1904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6D9-AF9B-0E46-82EB-0D670F1D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30" t="49147"/>
          <a:stretch/>
        </p:blipFill>
        <p:spPr>
          <a:xfrm>
            <a:off x="6631390" y="1621295"/>
            <a:ext cx="2003634" cy="2003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B4B8-3D47-A945-8243-A7BD5A36A4CE}"/>
              </a:ext>
            </a:extLst>
          </p:cNvPr>
          <p:cNvSpPr txBox="1"/>
          <p:nvPr/>
        </p:nvSpPr>
        <p:spPr>
          <a:xfrm>
            <a:off x="912750" y="3494058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 model of skin cancer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E1068B-2D12-684C-A6BF-B5995128262A}"/>
              </a:ext>
            </a:extLst>
          </p:cNvPr>
          <p:cNvSpPr txBox="1"/>
          <p:nvPr/>
        </p:nvSpPr>
        <p:spPr>
          <a:xfrm>
            <a:off x="5349533" y="3717815"/>
            <a:ext cx="444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 of 0.94 for </a:t>
            </a:r>
          </a:p>
          <a:p>
            <a:pPr algn="ctr"/>
            <a:r>
              <a:rPr lang="en-US" dirty="0"/>
              <a:t>melanoma detection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29D35-7637-7B45-9564-F62E0953177E}"/>
              </a:ext>
            </a:extLst>
          </p:cNvPr>
          <p:cNvSpPr/>
          <p:nvPr/>
        </p:nvSpPr>
        <p:spPr>
          <a:xfrm>
            <a:off x="4758856" y="4681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Esteva</a:t>
            </a:r>
            <a:r>
              <a:rPr lang="en-US" sz="800" dirty="0"/>
              <a:t>, A., </a:t>
            </a:r>
            <a:r>
              <a:rPr lang="en-US" sz="800" dirty="0" err="1"/>
              <a:t>Kuprel</a:t>
            </a:r>
            <a:r>
              <a:rPr lang="en-US" sz="800" dirty="0"/>
              <a:t>, B., </a:t>
            </a:r>
            <a:r>
              <a:rPr lang="en-US" sz="800" dirty="0" err="1"/>
              <a:t>Novoa</a:t>
            </a:r>
            <a:r>
              <a:rPr lang="en-US" sz="800" dirty="0"/>
              <a:t>, R.A., Ko, J., </a:t>
            </a:r>
            <a:r>
              <a:rPr lang="en-US" sz="800" dirty="0" err="1"/>
              <a:t>Swetter</a:t>
            </a:r>
            <a:r>
              <a:rPr lang="en-US" sz="800" dirty="0"/>
              <a:t>, S.M., </a:t>
            </a:r>
            <a:r>
              <a:rPr lang="en-US" sz="800" dirty="0" err="1"/>
              <a:t>Blau</a:t>
            </a:r>
            <a:r>
              <a:rPr lang="en-US" sz="800" dirty="0"/>
              <a:t>, H.M. and </a:t>
            </a:r>
            <a:r>
              <a:rPr lang="en-US" sz="800" dirty="0" err="1"/>
              <a:t>Thrun</a:t>
            </a:r>
            <a:r>
              <a:rPr lang="en-US" sz="800" dirty="0"/>
              <a:t>, S., 2017. Dermatologist-level classification of skin cancer with deep neural networks. nature, 542(7639), pp.115-118.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CA187-8533-2C45-AAA8-AC4F3FC23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PREDICTING READMISSION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288B7-4707-CD49-8AA3-CFD54CCF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2" y="961306"/>
            <a:ext cx="4775778" cy="2723031"/>
          </a:xfrm>
          <a:prstGeom prst="rect">
            <a:avLst/>
          </a:prstGeom>
        </p:spPr>
      </p:pic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DA2F45ED-8063-B247-8DF6-34137D78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85" y="2468383"/>
            <a:ext cx="3769459" cy="243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1955E-ED6B-094C-80F3-9CDBA8EDA001}"/>
              </a:ext>
            </a:extLst>
          </p:cNvPr>
          <p:cNvSpPr txBox="1"/>
          <p:nvPr/>
        </p:nvSpPr>
        <p:spPr>
          <a:xfrm>
            <a:off x="5653377" y="1272209"/>
            <a:ext cx="327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 data + deep learning to predict readmission risk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BA731C-789E-0249-BF97-3D86EB153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</a:t>
            </a:r>
            <a:r>
              <a:rPr lang="en-US" sz="3600">
                <a:solidFill>
                  <a:srgbClr val="7F7F7F"/>
                </a:solidFill>
              </a:rPr>
              <a:t>ML HISTORY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8B120BD-84BC-7643-957B-68A3F7995643}"/>
              </a:ext>
            </a:extLst>
          </p:cNvPr>
          <p:cNvSpPr txBox="1">
            <a:spLocks/>
          </p:cNvSpPr>
          <p:nvPr/>
        </p:nvSpPr>
        <p:spPr>
          <a:xfrm>
            <a:off x="527631" y="1102519"/>
            <a:ext cx="3749902" cy="3251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600" dirty="0"/>
              <a:t>The term “machine learning” was popularized by Author Samuel in 1956 to mean </a:t>
            </a:r>
          </a:p>
          <a:p>
            <a:pPr marL="0" indent="0" fontAlgn="base">
              <a:buFont typeface="Arial"/>
              <a:buNone/>
            </a:pPr>
            <a:endParaRPr lang="en-US" sz="1600" dirty="0"/>
          </a:p>
          <a:p>
            <a:pPr marL="0" indent="0" fontAlgn="base">
              <a:buNone/>
            </a:pPr>
            <a:r>
              <a:rPr lang="en-US" sz="1600" i="1" dirty="0"/>
              <a:t>Field of study that gives computers the ability to learn without being explicitly programmed.</a:t>
            </a:r>
          </a:p>
          <a:p>
            <a:pPr marL="0" indent="0" fontAlgn="base">
              <a:buNone/>
            </a:pPr>
            <a:endParaRPr lang="en-US" sz="1600" i="1" dirty="0"/>
          </a:p>
          <a:p>
            <a:pPr marL="0" indent="0" fontAlgn="base">
              <a:buNone/>
            </a:pPr>
            <a:r>
              <a:rPr lang="en-US" sz="1600" dirty="0"/>
              <a:t>Has since come to encompass many different disciplines in computer science, mathematics, statistics, and engineering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480EF-F4E5-9B46-8D48-4FA4AA823AEB}"/>
              </a:ext>
            </a:extLst>
          </p:cNvPr>
          <p:cNvSpPr/>
          <p:nvPr/>
        </p:nvSpPr>
        <p:spPr>
          <a:xfrm>
            <a:off x="3921070" y="4628796"/>
            <a:ext cx="5141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Image credit: </a:t>
            </a:r>
          </a:p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James, G., Witten, D., Hastie, T. and 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Tibshirani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R., 2013. An introduction to statistical learning (Vol. 112, p. 18). New York: springer.</a:t>
            </a:r>
          </a:p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Hardt, M. and 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Recht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B., 2021. Patterns, predictions, and actions: A story about machine learning. 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arXiv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 preprint arXiv:2102.05242.</a:t>
            </a:r>
          </a:p>
          <a:p>
            <a:r>
              <a:rPr lang="en-US" sz="600" dirty="0"/>
              <a:t>https://deeplearning4j.org/</a:t>
            </a:r>
            <a:r>
              <a:rPr lang="en-US" sz="600" dirty="0" err="1"/>
              <a:t>deepreinforcementlearning</a:t>
            </a:r>
            <a:endParaRPr lang="en-US" sz="6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098" name="Picture 2" descr="The History of Machine Learning: How Did It All Start?">
            <a:extLst>
              <a:ext uri="{FF2B5EF4-FFF2-40B4-BE49-F238E27FC236}">
                <a16:creationId xmlns:a16="http://schemas.microsoft.com/office/drawing/2014/main" id="{739D73CB-D969-E940-9226-6035D7F7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7524"/>
            <a:ext cx="4251007" cy="239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3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FDA APPROVAL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F2CF-1A9A-D340-B441-7F3BC3FF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1" y="1040174"/>
            <a:ext cx="4109207" cy="1543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BE0EF7-8965-F249-BE49-DC8F006E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15" y="1414247"/>
            <a:ext cx="3968150" cy="1911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CB6E2-D284-6F40-B23A-AEB5D779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60" y="2731518"/>
            <a:ext cx="3706091" cy="1763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EA38FD-B71D-DA4B-85E5-B6FB6C9D6ADF}"/>
              </a:ext>
            </a:extLst>
          </p:cNvPr>
          <p:cNvSpPr txBox="1"/>
          <p:nvPr/>
        </p:nvSpPr>
        <p:spPr>
          <a:xfrm>
            <a:off x="5148071" y="3848809"/>
            <a:ext cx="357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these require no physician oversight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2BCCD-9C0D-8142-B7BB-B488496F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8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REAL WORLD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2D8D-A2A4-924B-8EFE-CFF23DAA01F7}"/>
              </a:ext>
            </a:extLst>
          </p:cNvPr>
          <p:cNvSpPr txBox="1"/>
          <p:nvPr/>
        </p:nvSpPr>
        <p:spPr>
          <a:xfrm>
            <a:off x="404812" y="1107286"/>
            <a:ext cx="371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Real-world challenges can still derail these systems.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can make overall care </a:t>
            </a:r>
            <a:r>
              <a:rPr lang="en-US" i="1" dirty="0"/>
              <a:t>worse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69315-E37A-284D-A59D-04CBA36B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888" y="924464"/>
            <a:ext cx="4178300" cy="255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645952-B50E-804D-96D2-555255C73B05}"/>
              </a:ext>
            </a:extLst>
          </p:cNvPr>
          <p:cNvSpPr/>
          <p:nvPr/>
        </p:nvSpPr>
        <p:spPr>
          <a:xfrm>
            <a:off x="4560888" y="464251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www.technologyreview.com</a:t>
            </a:r>
            <a:r>
              <a:rPr lang="en-US" sz="800" dirty="0"/>
              <a:t>/2020/04/27/1000658/google-medical-ai-accurate-lab-real-life-clinic-covid-diabetes-retina-disease/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3A6B9-CDCF-154E-B03C-DE7D5D48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1" y="1887991"/>
            <a:ext cx="31115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33537-6674-8048-9B83-379B1EEA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3138611"/>
            <a:ext cx="4432300" cy="135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DA85F-77CE-194A-86A4-A48926DC03A4}"/>
              </a:ext>
            </a:extLst>
          </p:cNvPr>
          <p:cNvSpPr txBox="1"/>
          <p:nvPr/>
        </p:nvSpPr>
        <p:spPr>
          <a:xfrm>
            <a:off x="4837112" y="3525672"/>
            <a:ext cx="377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can’t train the algorithm to do the thing you actually care about (e.g. improve outcomes)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32357-535F-3241-935D-723584BB6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CURRENT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6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SELF-SUPERVISED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34AA3DC-E1BC-7847-A4CA-4843D88BF564}"/>
              </a:ext>
            </a:extLst>
          </p:cNvPr>
          <p:cNvSpPr/>
          <p:nvPr/>
        </p:nvSpPr>
        <p:spPr>
          <a:xfrm>
            <a:off x="4490976" y="462879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Image credit: Pathak, D., </a:t>
            </a:r>
            <a:r>
              <a:rPr lang="en-US" sz="8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Krahenbuhl</a:t>
            </a:r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P., Donahue, J., Darrell, T. and </a:t>
            </a:r>
            <a:r>
              <a:rPr lang="en-US" sz="8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Efros</a:t>
            </a:r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A.A., 2016. Context encoders: Feature learning by inpainting. In Proceedings of the IEEE conference on computer vision and pattern recognition (pp. 2536-2544).</a:t>
            </a:r>
            <a:endParaRPr lang="en-US" sz="8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42877-5EDC-0B4A-8728-98BF8729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26" y="1758950"/>
            <a:ext cx="3162300" cy="162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007B12-E836-5B4B-8BAD-6FC4C8BC79AF}"/>
              </a:ext>
            </a:extLst>
          </p:cNvPr>
          <p:cNvSpPr txBox="1"/>
          <p:nvPr/>
        </p:nvSpPr>
        <p:spPr>
          <a:xfrm>
            <a:off x="619932" y="1278610"/>
            <a:ext cx="43007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hybrid paradigm known as </a:t>
            </a:r>
            <a:r>
              <a:rPr lang="en-US" i="1" dirty="0"/>
              <a:t>self-supervised</a:t>
            </a:r>
            <a:r>
              <a:rPr lang="en-US" dirty="0"/>
              <a:t> learning (SSL) </a:t>
            </a:r>
            <a:r>
              <a:rPr lang="en-US"/>
              <a:t>has gained </a:t>
            </a:r>
            <a:r>
              <a:rPr lang="en-US" dirty="0"/>
              <a:t>popularity</a:t>
            </a:r>
          </a:p>
          <a:p>
            <a:endParaRPr lang="en-US" dirty="0"/>
          </a:p>
          <a:p>
            <a:r>
              <a:rPr lang="en-US" dirty="0"/>
              <a:t>The task is to predict some part of the input given other parts of the input – blends supervised and unsupervised learning</a:t>
            </a:r>
          </a:p>
          <a:p>
            <a:endParaRPr lang="en-US" dirty="0"/>
          </a:p>
          <a:p>
            <a:r>
              <a:rPr lang="en-US" dirty="0"/>
              <a:t>Trained is then used for downstream fully supervised tasks</a:t>
            </a:r>
          </a:p>
        </p:txBody>
      </p:sp>
    </p:spTree>
    <p:extLst>
      <p:ext uri="{BB962C8B-B14F-4D97-AF65-F5344CB8AC3E}">
        <p14:creationId xmlns:p14="http://schemas.microsoft.com/office/powerpoint/2010/main" val="3382908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SSL EXAMPLE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42B66-1C91-0C41-9BF5-6CADAF18D437}"/>
              </a:ext>
            </a:extLst>
          </p:cNvPr>
          <p:cNvSpPr txBox="1"/>
          <p:nvPr/>
        </p:nvSpPr>
        <p:spPr>
          <a:xfrm>
            <a:off x="585214" y="956993"/>
            <a:ext cx="80741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popular kind of SSL model is a </a:t>
            </a:r>
            <a:r>
              <a:rPr lang="en-US" i="1" dirty="0"/>
              <a:t>language model</a:t>
            </a:r>
            <a:r>
              <a:rPr lang="en-US" dirty="0"/>
              <a:t> (LM)</a:t>
            </a:r>
          </a:p>
          <a:p>
            <a:endParaRPr lang="en-US" dirty="0"/>
          </a:p>
          <a:p>
            <a:r>
              <a:rPr lang="en-US" dirty="0"/>
              <a:t>An LM is a model that tries to predict the next word in a sequence, conditional on the previous words. </a:t>
            </a:r>
          </a:p>
          <a:p>
            <a:endParaRPr lang="en-US" dirty="0"/>
          </a:p>
          <a:p>
            <a:r>
              <a:rPr lang="en-US" dirty="0"/>
              <a:t>Idea goes back to Claude Shannon in the 1950s</a:t>
            </a:r>
          </a:p>
          <a:p>
            <a:endParaRPr lang="en-US" dirty="0"/>
          </a:p>
          <a:p>
            <a:r>
              <a:rPr lang="en-US" u="sng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Pro</a:t>
            </a:r>
            <a:r>
              <a:rPr lang="en-US" dirty="0"/>
              <a:t>: Text data is abundant, no need for “labels”</a:t>
            </a:r>
          </a:p>
          <a:p>
            <a:r>
              <a:rPr lang="en-US" u="sng" dirty="0"/>
              <a:t>Con</a:t>
            </a:r>
            <a:r>
              <a:rPr lang="en-US" dirty="0"/>
              <a:t>: Not clear what this model is good for other than </a:t>
            </a:r>
            <a:r>
              <a:rPr lang="en-US" dirty="0" err="1"/>
              <a:t>gmail</a:t>
            </a:r>
            <a:r>
              <a:rPr lang="en-US" dirty="0"/>
              <a:t> autocomplete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87C18-9FFA-BF47-8FCB-54398743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64AFC-435A-3543-B13A-96C133AE2354}"/>
              </a:ext>
            </a:extLst>
          </p:cNvPr>
          <p:cNvSpPr txBox="1"/>
          <p:nvPr/>
        </p:nvSpPr>
        <p:spPr>
          <a:xfrm>
            <a:off x="828791" y="2904298"/>
            <a:ext cx="653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quick brown fox jumps over the lazy _____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79C43D-01F9-4641-A88B-4A9430ADCE19}"/>
              </a:ext>
            </a:extLst>
          </p:cNvPr>
          <p:cNvGrpSpPr/>
          <p:nvPr/>
        </p:nvGrpSpPr>
        <p:grpSpPr>
          <a:xfrm>
            <a:off x="5965215" y="2437008"/>
            <a:ext cx="2694151" cy="651956"/>
            <a:chOff x="5965215" y="2437008"/>
            <a:chExt cx="2694151" cy="65195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267589-D804-BB4B-AF6A-E41FD93E93EC}"/>
                </a:ext>
              </a:extLst>
            </p:cNvPr>
            <p:cNvCxnSpPr/>
            <p:nvPr/>
          </p:nvCxnSpPr>
          <p:spPr>
            <a:xfrm flipH="1">
              <a:off x="6010102" y="2784764"/>
              <a:ext cx="598516" cy="30420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740775-67DE-5A4B-AB94-72CA5C3F6EF6}"/>
                </a:ext>
              </a:extLst>
            </p:cNvPr>
            <p:cNvSpPr txBox="1"/>
            <p:nvPr/>
          </p:nvSpPr>
          <p:spPr>
            <a:xfrm>
              <a:off x="5965215" y="2437008"/>
              <a:ext cx="2694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LM must fill in the blank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1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EXAMPLE LM: GPT-3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FC4D4-A58C-0244-9065-F79587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15A3E-354C-204D-B76F-A716F080745A}"/>
              </a:ext>
            </a:extLst>
          </p:cNvPr>
          <p:cNvSpPr txBox="1"/>
          <p:nvPr/>
        </p:nvSpPr>
        <p:spPr>
          <a:xfrm>
            <a:off x="469325" y="971551"/>
            <a:ext cx="40739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Generative Pre-trained Transformer 3 </a:t>
            </a:r>
            <a:r>
              <a:rPr lang="en-US" sz="1600" dirty="0"/>
              <a:t>(GPT-3) is a deep learning-based language model from </a:t>
            </a:r>
            <a:r>
              <a:rPr lang="en-US" sz="1600" dirty="0" err="1"/>
              <a:t>OpenAI</a:t>
            </a:r>
            <a:r>
              <a:rPr lang="en-US" sz="1600" dirty="0"/>
              <a:t>, a private well-funded AI think-tank.</a:t>
            </a:r>
          </a:p>
          <a:p>
            <a:endParaRPr lang="en-US" sz="1600" dirty="0"/>
          </a:p>
          <a:p>
            <a:r>
              <a:rPr lang="en-US" sz="1600" dirty="0"/>
              <a:t>The model has </a:t>
            </a:r>
            <a:r>
              <a:rPr lang="en-US" sz="1600" i="1" dirty="0"/>
              <a:t>175 billion </a:t>
            </a:r>
            <a:r>
              <a:rPr lang="en-US" sz="1600" dirty="0"/>
              <a:t>parameters and was trained on 50 terabytes of text data from the internet. </a:t>
            </a:r>
            <a:r>
              <a:rPr lang="en-US" sz="1600" b="1" dirty="0"/>
              <a:t>100x bigger than previous version GPT-2</a:t>
            </a:r>
          </a:p>
          <a:p>
            <a:endParaRPr lang="en-US" sz="1600" dirty="0"/>
          </a:p>
          <a:p>
            <a:r>
              <a:rPr lang="en-US" sz="1600" dirty="0"/>
              <a:t>Estimated cost to reproduce GPT-3 is $12M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C2402-7A89-6D40-B0D0-6AC1B4C3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99" y="971551"/>
            <a:ext cx="4420838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8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SURPRISING CAPABILITIES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FC4D4-A58C-0244-9065-F79587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D94511-5BB4-864F-A944-A2BB6B64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6" y="1758752"/>
            <a:ext cx="3911600" cy="1448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A16239-87B6-504C-898B-B7C3F71D4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088" y="1566931"/>
            <a:ext cx="4297911" cy="8524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578C1-63FA-3D47-8668-853982F7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088" y="2571750"/>
            <a:ext cx="3357336" cy="8524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C46A8-4995-A84E-BAEF-A796366D6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088" y="3576569"/>
            <a:ext cx="4444118" cy="12494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24253-4628-4741-AC09-DB4FF8817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46" y="3388105"/>
            <a:ext cx="2738664" cy="9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02CD-E101-E744-8E39-B44B9CA8F4BA}"/>
              </a:ext>
            </a:extLst>
          </p:cNvPr>
          <p:cNvSpPr txBox="1"/>
          <p:nvPr/>
        </p:nvSpPr>
        <p:spPr>
          <a:xfrm>
            <a:off x="298070" y="104916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assortment of questions I asked GPT-3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1FF0C-BDD7-2B40-ACB0-C2E8AF9B7960}"/>
              </a:ext>
            </a:extLst>
          </p:cNvPr>
          <p:cNvCxnSpPr>
            <a:cxnSpLocks/>
          </p:cNvCxnSpPr>
          <p:nvPr/>
        </p:nvCxnSpPr>
        <p:spPr>
          <a:xfrm flipH="1" flipV="1">
            <a:off x="3128710" y="1993140"/>
            <a:ext cx="362637" cy="29801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1CDDF7-436B-6245-AB00-04B6F4C01A1B}"/>
              </a:ext>
            </a:extLst>
          </p:cNvPr>
          <p:cNvSpPr txBox="1"/>
          <p:nvPr/>
        </p:nvSpPr>
        <p:spPr>
          <a:xfrm>
            <a:off x="3461988" y="2082995"/>
            <a:ext cx="124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My input is the bolded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80E07-65EE-C04A-AD31-5AFEBB34067F}"/>
              </a:ext>
            </a:extLst>
          </p:cNvPr>
          <p:cNvSpPr txBox="1"/>
          <p:nvPr/>
        </p:nvSpPr>
        <p:spPr>
          <a:xfrm>
            <a:off x="2126899" y="2298347"/>
            <a:ext cx="1244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GPT-3’s autocomplete is the light text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B744199-0D97-F544-967A-A8E08BED2B00}"/>
              </a:ext>
            </a:extLst>
          </p:cNvPr>
          <p:cNvSpPr/>
          <p:nvPr/>
        </p:nvSpPr>
        <p:spPr>
          <a:xfrm>
            <a:off x="1862051" y="2186247"/>
            <a:ext cx="174567" cy="748146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GITHUB COPILOT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FC4D4-A58C-0244-9065-F79587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02CD-E101-E744-8E39-B44B9CA8F4BA}"/>
              </a:ext>
            </a:extLst>
          </p:cNvPr>
          <p:cNvSpPr txBox="1"/>
          <p:nvPr/>
        </p:nvSpPr>
        <p:spPr>
          <a:xfrm>
            <a:off x="567011" y="1956619"/>
            <a:ext cx="413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version of GPT-3 called copilot was trained on all of </a:t>
            </a:r>
            <a:r>
              <a:rPr lang="en-US" dirty="0" err="1"/>
              <a:t>github</a:t>
            </a:r>
            <a:r>
              <a:rPr lang="en-US" dirty="0"/>
              <a:t> and can provide complex code completions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04BD6-8789-3E71-804C-8E2D2D83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74" y="1220484"/>
            <a:ext cx="3934258" cy="33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93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EXAMPLE: CLIP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FC4D4-A58C-0244-9065-F79587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EFFBB-BCB6-0544-B655-1DFA7FB1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81" y="1056436"/>
            <a:ext cx="4301152" cy="3325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28EF32-CCAD-D645-B1CA-A80F2F88D296}"/>
              </a:ext>
            </a:extLst>
          </p:cNvPr>
          <p:cNvSpPr txBox="1"/>
          <p:nvPr/>
        </p:nvSpPr>
        <p:spPr>
          <a:xfrm>
            <a:off x="465282" y="1109183"/>
            <a:ext cx="3768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is a model trained to match image captions to the correct image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Features: Image and caption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Label: Does this image go with this caption (yes/no)</a:t>
            </a:r>
          </a:p>
          <a:p>
            <a:endParaRPr lang="en-US" dirty="0"/>
          </a:p>
          <a:p>
            <a:r>
              <a:rPr lang="en-US" dirty="0"/>
              <a:t>Model is state of the art on image recognition tasks compared to fully *supervised* models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494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EXAMPLE: CLIP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FC4D4-A58C-0244-9065-F79587F0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4657379"/>
            <a:ext cx="2446587" cy="43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E2E26-949C-754A-9361-F35ED23E6E25}"/>
              </a:ext>
            </a:extLst>
          </p:cNvPr>
          <p:cNvSpPr txBox="1"/>
          <p:nvPr/>
        </p:nvSpPr>
        <p:spPr>
          <a:xfrm>
            <a:off x="576599" y="1102519"/>
            <a:ext cx="756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use CLIP for image recognition by constructing fake captions and filling in the blank with potential labels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1C5B7-DD9F-9B4C-8035-AB496787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673" y="1827388"/>
            <a:ext cx="5780598" cy="26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ML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8B120BD-84BC-7643-957B-68A3F7995643}"/>
              </a:ext>
            </a:extLst>
          </p:cNvPr>
          <p:cNvSpPr txBox="1">
            <a:spLocks/>
          </p:cNvSpPr>
          <p:nvPr/>
        </p:nvSpPr>
        <p:spPr>
          <a:xfrm>
            <a:off x="527630" y="1102519"/>
            <a:ext cx="7399753" cy="3251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900" dirty="0"/>
              <a:t>Machine Learning is often divided into 3 broad tasks: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251878-25AA-404B-A27D-576B351F337B}"/>
              </a:ext>
            </a:extLst>
          </p:cNvPr>
          <p:cNvGrpSpPr/>
          <p:nvPr/>
        </p:nvGrpSpPr>
        <p:grpSpPr>
          <a:xfrm>
            <a:off x="527630" y="1771929"/>
            <a:ext cx="2301498" cy="2347327"/>
            <a:chOff x="968644" y="1771929"/>
            <a:chExt cx="2301498" cy="234732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A4B25-0150-7641-AFE6-FBD222A0C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644" y="2128390"/>
              <a:ext cx="2301498" cy="199086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EF1C91-A010-754D-86FA-8399723126B2}"/>
                </a:ext>
              </a:extLst>
            </p:cNvPr>
            <p:cNvSpPr txBox="1"/>
            <p:nvPr/>
          </p:nvSpPr>
          <p:spPr>
            <a:xfrm>
              <a:off x="1421582" y="1771929"/>
              <a:ext cx="1504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Supervised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B3614C-32CA-2347-B9A3-97497D0F3968}"/>
              </a:ext>
            </a:extLst>
          </p:cNvPr>
          <p:cNvGrpSpPr/>
          <p:nvPr/>
        </p:nvGrpSpPr>
        <p:grpSpPr>
          <a:xfrm>
            <a:off x="3723080" y="1771929"/>
            <a:ext cx="1800656" cy="2618628"/>
            <a:chOff x="4187341" y="1771929"/>
            <a:chExt cx="1800656" cy="26186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E3287C-9242-4142-8988-D30DB9355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25"/>
            <a:stretch/>
          </p:blipFill>
          <p:spPr>
            <a:xfrm>
              <a:off x="4227506" y="2215255"/>
              <a:ext cx="1760491" cy="2175302"/>
            </a:xfrm>
            <a:prstGeom prst="rect">
              <a:avLst/>
            </a:prstGeom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B1B1A8-3D0B-3F48-A022-F376B02A8ACD}"/>
                </a:ext>
              </a:extLst>
            </p:cNvPr>
            <p:cNvSpPr txBox="1"/>
            <p:nvPr/>
          </p:nvSpPr>
          <p:spPr>
            <a:xfrm>
              <a:off x="4187341" y="1771929"/>
              <a:ext cx="176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Unsupervised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480EF-F4E5-9B46-8D48-4FA4AA823AEB}"/>
              </a:ext>
            </a:extLst>
          </p:cNvPr>
          <p:cNvSpPr/>
          <p:nvPr/>
        </p:nvSpPr>
        <p:spPr>
          <a:xfrm>
            <a:off x="3921070" y="4628796"/>
            <a:ext cx="5141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Image credit: </a:t>
            </a:r>
          </a:p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James, G., Witten, D., Hastie, T. and 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Tibshirani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R., 2013. An introduction to statistical learning (Vol. 112, p. 18). New York: springer.</a:t>
            </a:r>
          </a:p>
          <a:p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Hardt, M. and 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Recht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B., 2021. Patterns, predictions, and actions: A story about machine learning. </a:t>
            </a:r>
            <a:r>
              <a:rPr lang="en-US" sz="6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arXiv</a:t>
            </a:r>
            <a:r>
              <a:rPr lang="en-US" sz="6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 preprint arXiv:2102.05242.</a:t>
            </a:r>
          </a:p>
          <a:p>
            <a:r>
              <a:rPr lang="en-US" sz="600" dirty="0"/>
              <a:t>https://deeplearning4j.org/</a:t>
            </a:r>
            <a:r>
              <a:rPr lang="en-US" sz="600" dirty="0" err="1"/>
              <a:t>deepreinforcementlearning</a:t>
            </a:r>
            <a:endParaRPr lang="en-US" sz="600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7A5F44-C367-3B42-B10E-F84FDC1256F1}"/>
              </a:ext>
            </a:extLst>
          </p:cNvPr>
          <p:cNvGrpSpPr/>
          <p:nvPr/>
        </p:nvGrpSpPr>
        <p:grpSpPr>
          <a:xfrm>
            <a:off x="6160948" y="1771929"/>
            <a:ext cx="2825115" cy="1921599"/>
            <a:chOff x="6207442" y="1771929"/>
            <a:chExt cx="2825115" cy="19215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D04BD7-09F5-454E-A29B-8715655C0CE8}"/>
                </a:ext>
              </a:extLst>
            </p:cNvPr>
            <p:cNvSpPr txBox="1"/>
            <p:nvPr/>
          </p:nvSpPr>
          <p:spPr>
            <a:xfrm>
              <a:off x="6786094" y="1771929"/>
              <a:ext cx="176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8B420E-F566-D34D-B5F7-4C28C6838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7442" y="2554117"/>
              <a:ext cx="2825115" cy="1139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26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IMAGES +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53670-E679-9B42-8FCE-C5E947F9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8" y="1450764"/>
            <a:ext cx="3892064" cy="2241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F7D206-9E36-1E43-88E5-23421EC8BD47}"/>
              </a:ext>
            </a:extLst>
          </p:cNvPr>
          <p:cNvSpPr/>
          <p:nvPr/>
        </p:nvSpPr>
        <p:spPr>
          <a:xfrm>
            <a:off x="7469271" y="4767619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openai.com</a:t>
            </a:r>
            <a:r>
              <a:rPr lang="en-US" sz="800" dirty="0"/>
              <a:t>/blog/</a:t>
            </a:r>
            <a:r>
              <a:rPr lang="en-US" sz="800" dirty="0" err="1"/>
              <a:t>dall</a:t>
            </a:r>
            <a:r>
              <a:rPr lang="en-US" sz="800" dirty="0"/>
              <a:t>-e/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3CC369-54C3-2B4F-8B64-FE6D7DC5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136" y="917049"/>
            <a:ext cx="3622608" cy="319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C067FA-D399-7242-9C34-6810A5A4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136" y="1278819"/>
            <a:ext cx="3892064" cy="829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F288C1-977D-0944-A483-0AD48767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135" y="2290767"/>
            <a:ext cx="3892065" cy="1281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A51616-7A7E-1D4B-869A-22B194499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136" y="3643414"/>
            <a:ext cx="4016841" cy="10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C6C86-F088-55C1-DC34-64ADE9107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DALLE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7D206-9E36-1E43-88E5-23421EC8BD47}"/>
              </a:ext>
            </a:extLst>
          </p:cNvPr>
          <p:cNvSpPr/>
          <p:nvPr/>
        </p:nvSpPr>
        <p:spPr>
          <a:xfrm>
            <a:off x="7469271" y="4767619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openai.com</a:t>
            </a:r>
            <a:r>
              <a:rPr lang="en-US" sz="800" dirty="0"/>
              <a:t>/blog/</a:t>
            </a:r>
            <a:r>
              <a:rPr lang="en-US" sz="800" dirty="0" err="1"/>
              <a:t>dall</a:t>
            </a:r>
            <a:r>
              <a:rPr lang="en-US" sz="800" dirty="0"/>
              <a:t>-e/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56CE7-5348-B2D6-1CBF-3CA940A5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AE888-E4FE-609F-3A02-9FE1F0EF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124" y="827592"/>
            <a:ext cx="3813423" cy="348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C004D-B011-F0D4-6A3D-2A5C0C6B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2" y="1816466"/>
            <a:ext cx="4246490" cy="15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50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DALLE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7D206-9E36-1E43-88E5-23421EC8BD47}"/>
              </a:ext>
            </a:extLst>
          </p:cNvPr>
          <p:cNvSpPr/>
          <p:nvPr/>
        </p:nvSpPr>
        <p:spPr>
          <a:xfrm>
            <a:off x="7469271" y="4767619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openai.com</a:t>
            </a:r>
            <a:r>
              <a:rPr lang="en-US" sz="800" dirty="0"/>
              <a:t>/blog/</a:t>
            </a:r>
            <a:r>
              <a:rPr lang="en-US" sz="800" dirty="0" err="1"/>
              <a:t>dall</a:t>
            </a:r>
            <a:r>
              <a:rPr lang="en-US" sz="800" dirty="0"/>
              <a:t>-e/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56CE7-5348-B2D6-1CBF-3CA940A5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4DD1D5-DC3C-0A9A-663F-6290E20B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3" y="1798343"/>
            <a:ext cx="3692395" cy="1546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898D1-3F25-195D-60D9-FEDA0E43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140" y="497898"/>
            <a:ext cx="3411069" cy="41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2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DALLE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7D206-9E36-1E43-88E5-23421EC8BD47}"/>
              </a:ext>
            </a:extLst>
          </p:cNvPr>
          <p:cNvSpPr/>
          <p:nvPr/>
        </p:nvSpPr>
        <p:spPr>
          <a:xfrm>
            <a:off x="7469271" y="4767619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openai.com</a:t>
            </a:r>
            <a:r>
              <a:rPr lang="en-US" sz="800" dirty="0"/>
              <a:t>/blog/</a:t>
            </a:r>
            <a:r>
              <a:rPr lang="en-US" sz="800" dirty="0" err="1"/>
              <a:t>dall</a:t>
            </a:r>
            <a:r>
              <a:rPr lang="en-US" sz="800" dirty="0"/>
              <a:t>-e/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56CE7-5348-B2D6-1CBF-3CA940A5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BEA92-20CE-6186-0BCE-57786B0D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9" y="1198267"/>
            <a:ext cx="2168487" cy="2988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35E2A-F4F6-0255-E3B2-1A0D7A009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19" y="1198268"/>
            <a:ext cx="2829823" cy="2988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07797-A73E-C88F-173D-14D28C62B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63" y="1198267"/>
            <a:ext cx="2881901" cy="29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BUILDING A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7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DEEP LEARNING ZOO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01F82-18DF-6141-9EC3-0E18EC242449}"/>
              </a:ext>
            </a:extLst>
          </p:cNvPr>
          <p:cNvSpPr txBox="1"/>
          <p:nvPr/>
        </p:nvSpPr>
        <p:spPr>
          <a:xfrm>
            <a:off x="708253" y="937191"/>
            <a:ext cx="8194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8C054-0BE2-EC4C-A7EA-B328B37902E5}"/>
              </a:ext>
            </a:extLst>
          </p:cNvPr>
          <p:cNvSpPr txBox="1"/>
          <p:nvPr/>
        </p:nvSpPr>
        <p:spPr>
          <a:xfrm>
            <a:off x="1561170" y="1048702"/>
            <a:ext cx="602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are 3 broad classes of neural networks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BD3D8-9DB7-A244-87C3-45D583A2CE0A}"/>
              </a:ext>
            </a:extLst>
          </p:cNvPr>
          <p:cNvSpPr txBox="1"/>
          <p:nvPr/>
        </p:nvSpPr>
        <p:spPr>
          <a:xfrm>
            <a:off x="-472685" y="1746689"/>
            <a:ext cx="2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1C046-22D4-F84A-9E4E-6DB3D3D8B4F1}"/>
              </a:ext>
            </a:extLst>
          </p:cNvPr>
          <p:cNvSpPr txBox="1"/>
          <p:nvPr/>
        </p:nvSpPr>
        <p:spPr>
          <a:xfrm>
            <a:off x="-301499" y="4103943"/>
            <a:ext cx="2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type: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3ABACA-D603-FF40-9E08-F62854EB9FC5}"/>
              </a:ext>
            </a:extLst>
          </p:cNvPr>
          <p:cNvGrpSpPr/>
          <p:nvPr/>
        </p:nvGrpSpPr>
        <p:grpSpPr>
          <a:xfrm>
            <a:off x="1371600" y="1582862"/>
            <a:ext cx="2367160" cy="2902073"/>
            <a:chOff x="1371600" y="1582862"/>
            <a:chExt cx="2367160" cy="290207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8A991E-74D8-1D41-8D47-744E492D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6235" t="23869" r="29850" b="25989"/>
            <a:stretch/>
          </p:blipFill>
          <p:spPr>
            <a:xfrm>
              <a:off x="1675784" y="2125961"/>
              <a:ext cx="1830033" cy="19869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8A4D9-B629-154D-BDA1-CDEDC99CC031}"/>
                </a:ext>
              </a:extLst>
            </p:cNvPr>
            <p:cNvSpPr txBox="1"/>
            <p:nvPr/>
          </p:nvSpPr>
          <p:spPr>
            <a:xfrm>
              <a:off x="1546818" y="1582862"/>
              <a:ext cx="201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Multilayer </a:t>
              </a:r>
              <a:r>
                <a:rPr lang="en-US" sz="1400" dirty="0" err="1"/>
                <a:t>Perceptrons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(MLPs)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538DF5-E8AE-EA44-AB12-C927B901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403064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9D0210-3364-584B-99F9-1C3A9E12B3FA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EADBC-94FA-2741-B4D8-0B2452C473B7}"/>
                </a:ext>
              </a:extLst>
            </p:cNvPr>
            <p:cNvSpPr txBox="1"/>
            <p:nvPr/>
          </p:nvSpPr>
          <p:spPr>
            <a:xfrm>
              <a:off x="1529696" y="4177158"/>
              <a:ext cx="2019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Tabular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5C7C82-BACD-0A45-A266-B75A38DF8F25}"/>
              </a:ext>
            </a:extLst>
          </p:cNvPr>
          <p:cNvGrpSpPr/>
          <p:nvPr/>
        </p:nvGrpSpPr>
        <p:grpSpPr>
          <a:xfrm>
            <a:off x="3637473" y="1582862"/>
            <a:ext cx="2424974" cy="2902073"/>
            <a:chOff x="3637473" y="1582862"/>
            <a:chExt cx="2424974" cy="29020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217954-E79A-7F45-B2C7-62BDEA33575E}"/>
                </a:ext>
              </a:extLst>
            </p:cNvPr>
            <p:cNvSpPr txBox="1"/>
            <p:nvPr/>
          </p:nvSpPr>
          <p:spPr>
            <a:xfrm>
              <a:off x="3870505" y="1582862"/>
              <a:ext cx="201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Convolutional</a:t>
              </a:r>
            </a:p>
            <a:p>
              <a:pPr algn="ctr"/>
              <a:r>
                <a:rPr lang="en-US" sz="1400" dirty="0"/>
                <a:t>(CNNs)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892F48-AA64-5A47-891A-1EE9EA402EAA}"/>
                </a:ext>
              </a:extLst>
            </p:cNvPr>
            <p:cNvCxnSpPr>
              <a:cxnSpLocks/>
            </p:cNvCxnSpPr>
            <p:nvPr/>
          </p:nvCxnSpPr>
          <p:spPr>
            <a:xfrm>
              <a:off x="3726751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6BE09F-CA67-FA49-AFE0-6C9B9B274E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5287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11E4B5-B7B3-4343-AC72-62BF720E58D5}"/>
                </a:ext>
              </a:extLst>
            </p:cNvPr>
            <p:cNvSpPr txBox="1"/>
            <p:nvPr/>
          </p:nvSpPr>
          <p:spPr>
            <a:xfrm>
              <a:off x="3853383" y="4177158"/>
              <a:ext cx="2019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Images/Spatial/Graphs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54EABB2-AFAF-7745-A344-65278118B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08" t="36908" r="27139" b="35459"/>
            <a:stretch/>
          </p:blipFill>
          <p:spPr>
            <a:xfrm>
              <a:off x="3637473" y="2603976"/>
              <a:ext cx="2335696" cy="103087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8F333B-D706-834A-B682-42DD467F7493}"/>
              </a:ext>
            </a:extLst>
          </p:cNvPr>
          <p:cNvGrpSpPr/>
          <p:nvPr/>
        </p:nvGrpSpPr>
        <p:grpSpPr>
          <a:xfrm>
            <a:off x="5990834" y="1582862"/>
            <a:ext cx="2367160" cy="2902073"/>
            <a:chOff x="5990834" y="1582862"/>
            <a:chExt cx="2367160" cy="290207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BEEB6B9-3FE6-A446-A22F-98C66AA03198}"/>
                </a:ext>
              </a:extLst>
            </p:cNvPr>
            <p:cNvGrpSpPr/>
            <p:nvPr/>
          </p:nvGrpSpPr>
          <p:grpSpPr>
            <a:xfrm>
              <a:off x="5990834" y="1582862"/>
              <a:ext cx="2367160" cy="2902073"/>
              <a:chOff x="3695287" y="1582862"/>
              <a:chExt cx="2367160" cy="29020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5445C3-6931-B54D-BA61-F12D31123A77}"/>
                  </a:ext>
                </a:extLst>
              </p:cNvPr>
              <p:cNvSpPr txBox="1"/>
              <p:nvPr/>
            </p:nvSpPr>
            <p:spPr>
              <a:xfrm>
                <a:off x="3870505" y="1582862"/>
                <a:ext cx="2019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Recurrent</a:t>
                </a:r>
              </a:p>
              <a:p>
                <a:pPr algn="ctr"/>
                <a:r>
                  <a:rPr lang="en-US" sz="1400" dirty="0"/>
                  <a:t>(RNNs)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F4F19AF-C80E-9F48-9580-C25635671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751" y="2116021"/>
                <a:ext cx="23356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A02723-51FC-CB49-832D-635AED306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287" y="4103943"/>
                <a:ext cx="233569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20A5F2-C785-0340-98FF-E812F5B87AC1}"/>
                  </a:ext>
                </a:extLst>
              </p:cNvPr>
              <p:cNvSpPr txBox="1"/>
              <p:nvPr/>
            </p:nvSpPr>
            <p:spPr>
              <a:xfrm>
                <a:off x="3853383" y="4177158"/>
                <a:ext cx="20195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Sequential/Time Series</a:t>
                </a: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AA9B18-DE0C-5D46-9AFE-97ED4B9FD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328" t="11060" r="10481" b="11219"/>
            <a:stretch/>
          </p:blipFill>
          <p:spPr>
            <a:xfrm>
              <a:off x="6084241" y="2512298"/>
              <a:ext cx="2211810" cy="12142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6DD7B3-79EF-1F4A-886A-E965867FAEF0}"/>
              </a:ext>
            </a:extLst>
          </p:cNvPr>
          <p:cNvSpPr txBox="1"/>
          <p:nvPr/>
        </p:nvSpPr>
        <p:spPr>
          <a:xfrm>
            <a:off x="4353339" y="4804946"/>
            <a:ext cx="4233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RNN image credit: https://</a:t>
            </a:r>
            <a:r>
              <a:rPr lang="en-US" sz="800" dirty="0" err="1"/>
              <a:t>commons.wikimedia.org</a:t>
            </a:r>
            <a:r>
              <a:rPr lang="en-US" sz="800" dirty="0"/>
              <a:t>/wiki/</a:t>
            </a:r>
            <a:r>
              <a:rPr lang="en-US" sz="800" dirty="0" err="1"/>
              <a:t>File:Recurrent_neural_network_unfold.svg</a:t>
            </a:r>
            <a:endParaRPr lang="en-US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80E3D0-EC63-4962-5B42-1F55A98AFFB4}"/>
              </a:ext>
            </a:extLst>
          </p:cNvPr>
          <p:cNvSpPr/>
          <p:nvPr/>
        </p:nvSpPr>
        <p:spPr>
          <a:xfrm>
            <a:off x="1201271" y="1418034"/>
            <a:ext cx="2494016" cy="315396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5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MLPs: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4DCC9-360A-C041-8CAF-147482470AEE}"/>
              </a:ext>
            </a:extLst>
          </p:cNvPr>
          <p:cNvSpPr txBox="1"/>
          <p:nvPr/>
        </p:nvSpPr>
        <p:spPr>
          <a:xfrm>
            <a:off x="487018" y="1271924"/>
            <a:ext cx="5560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r>
              <a:rPr lang="en-US" dirty="0"/>
              <a:t> (MLPs) are a </a:t>
            </a:r>
            <a:r>
              <a:rPr lang="en-US" u="sng" dirty="0"/>
              <a:t>modular</a:t>
            </a:r>
            <a:r>
              <a:rPr lang="en-US" dirty="0"/>
              <a:t> and flexible way to build a </a:t>
            </a:r>
            <a:r>
              <a:rPr lang="en-US" u="sng" dirty="0"/>
              <a:t>nonlinear</a:t>
            </a:r>
            <a:r>
              <a:rPr lang="en-US" dirty="0"/>
              <a:t> classifier or regressor.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called “densely connected”, “feed forward”, or “artificial neural network (ANN)”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CB1AA-1BD7-CC48-9F07-367585C09408}"/>
              </a:ext>
            </a:extLst>
          </p:cNvPr>
          <p:cNvGrpSpPr/>
          <p:nvPr/>
        </p:nvGrpSpPr>
        <p:grpSpPr>
          <a:xfrm>
            <a:off x="6263309" y="1679576"/>
            <a:ext cx="2713382" cy="1784348"/>
            <a:chOff x="5973418" y="1517929"/>
            <a:chExt cx="2713382" cy="17843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CC73B8F-B0DF-6847-9201-6830F07E4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1772" t="41547" r="32938" b="39682"/>
            <a:stretch/>
          </p:blipFill>
          <p:spPr>
            <a:xfrm>
              <a:off x="5973418" y="1841223"/>
              <a:ext cx="2713382" cy="14610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9ED99-7DE8-584F-A37C-D06781EE9F73}"/>
                </a:ext>
              </a:extLst>
            </p:cNvPr>
            <p:cNvSpPr txBox="1"/>
            <p:nvPr/>
          </p:nvSpPr>
          <p:spPr>
            <a:xfrm>
              <a:off x="6238461" y="1517929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MLP Network Diagram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889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MLP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B37D3-2779-FA4F-A788-7577BD54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99" y="1041948"/>
            <a:ext cx="5315401" cy="3543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B12CA-31F0-5A4A-AEA6-F3B84244852B}"/>
              </a:ext>
            </a:extLst>
          </p:cNvPr>
          <p:cNvSpPr txBox="1"/>
          <p:nvPr/>
        </p:nvSpPr>
        <p:spPr>
          <a:xfrm>
            <a:off x="4482548" y="4904185"/>
            <a:ext cx="3766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credit: https://</a:t>
            </a:r>
            <a:r>
              <a:rPr lang="en-US" sz="800" dirty="0" err="1"/>
              <a:t>www.media.volvocars.com</a:t>
            </a:r>
            <a:r>
              <a:rPr lang="en-US" sz="800" dirty="0"/>
              <a:t>/us/</a:t>
            </a:r>
            <a:r>
              <a:rPr lang="en-US" sz="800" dirty="0" err="1"/>
              <a:t>en</a:t>
            </a:r>
            <a:r>
              <a:rPr lang="en-US" sz="800" dirty="0"/>
              <a:t>-us/media/photos/1967</a:t>
            </a:r>
          </a:p>
        </p:txBody>
      </p:sp>
    </p:spTree>
    <p:extLst>
      <p:ext uri="{BB962C8B-B14F-4D97-AF65-F5344CB8AC3E}">
        <p14:creationId xmlns:p14="http://schemas.microsoft.com/office/powerpoint/2010/main" val="1230138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MLPs: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74DCC9-360A-C041-8CAF-147482470AEE}"/>
              </a:ext>
            </a:extLst>
          </p:cNvPr>
          <p:cNvSpPr txBox="1"/>
          <p:nvPr/>
        </p:nvSpPr>
        <p:spPr>
          <a:xfrm>
            <a:off x="2529509" y="1102518"/>
            <a:ext cx="40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are three main components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CB1AA-1BD7-CC48-9F07-367585C09408}"/>
              </a:ext>
            </a:extLst>
          </p:cNvPr>
          <p:cNvGrpSpPr/>
          <p:nvPr/>
        </p:nvGrpSpPr>
        <p:grpSpPr>
          <a:xfrm>
            <a:off x="487018" y="1732761"/>
            <a:ext cx="2713382" cy="1784348"/>
            <a:chOff x="5973418" y="1517929"/>
            <a:chExt cx="2713382" cy="17843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CC73B8F-B0DF-6847-9201-6830F07E4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1772" t="41547" r="32938" b="39682"/>
            <a:stretch/>
          </p:blipFill>
          <p:spPr>
            <a:xfrm>
              <a:off x="5973418" y="1841223"/>
              <a:ext cx="2713382" cy="14610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9ED99-7DE8-584F-A37C-D06781EE9F73}"/>
                </a:ext>
              </a:extLst>
            </p:cNvPr>
            <p:cNvSpPr txBox="1"/>
            <p:nvPr/>
          </p:nvSpPr>
          <p:spPr>
            <a:xfrm>
              <a:off x="6238461" y="1517929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Network structure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C54F60-3C7D-BE48-A980-6987DD34AA27}"/>
              </a:ext>
            </a:extLst>
          </p:cNvPr>
          <p:cNvGrpSpPr/>
          <p:nvPr/>
        </p:nvGrpSpPr>
        <p:grpSpPr>
          <a:xfrm>
            <a:off x="3480352" y="1732761"/>
            <a:ext cx="2183295" cy="1852421"/>
            <a:chOff x="3466115" y="1748278"/>
            <a:chExt cx="2183295" cy="18524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A6E27-2943-FD46-8511-8B415557CBC4}"/>
                </a:ext>
              </a:extLst>
            </p:cNvPr>
            <p:cNvSpPr txBox="1"/>
            <p:nvPr/>
          </p:nvSpPr>
          <p:spPr>
            <a:xfrm>
              <a:off x="3466115" y="1748278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Loss Function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404FA6-F6FD-CF42-A376-F155E5D0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656" y="2139645"/>
              <a:ext cx="2046212" cy="146105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903309-1C8A-514F-B5E6-9E05AA9EE689}"/>
              </a:ext>
            </a:extLst>
          </p:cNvPr>
          <p:cNvSpPr txBox="1"/>
          <p:nvPr/>
        </p:nvSpPr>
        <p:spPr>
          <a:xfrm>
            <a:off x="5018809" y="4671622"/>
            <a:ext cx="3667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credit:</a:t>
            </a:r>
          </a:p>
          <a:p>
            <a:r>
              <a:rPr lang="en-US" sz="800" dirty="0"/>
              <a:t>https://ml-</a:t>
            </a:r>
            <a:r>
              <a:rPr lang="en-US" sz="800" dirty="0" err="1"/>
              <a:t>cheatsheet.readthedocs.io</a:t>
            </a:r>
            <a:r>
              <a:rPr lang="en-US" sz="800" dirty="0"/>
              <a:t>/</a:t>
            </a:r>
            <a:r>
              <a:rPr lang="en-US" sz="800" dirty="0" err="1"/>
              <a:t>en</a:t>
            </a:r>
            <a:r>
              <a:rPr lang="en-US" sz="800" dirty="0"/>
              <a:t>/latest/</a:t>
            </a:r>
            <a:r>
              <a:rPr lang="en-US" sz="800" dirty="0" err="1"/>
              <a:t>loss_functions.html</a:t>
            </a:r>
            <a:endParaRPr lang="en-US" sz="800" dirty="0"/>
          </a:p>
          <a:p>
            <a:r>
              <a:rPr lang="en-US" sz="800" dirty="0"/>
              <a:t>https://</a:t>
            </a:r>
            <a:r>
              <a:rPr lang="en-US" sz="800" dirty="0" err="1"/>
              <a:t>ruder.io</a:t>
            </a:r>
            <a:r>
              <a:rPr lang="en-US" sz="800" dirty="0"/>
              <a:t>/optimizing-gradient-descent/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68A71-277E-934C-A0A6-8BAF9A57633B}"/>
              </a:ext>
            </a:extLst>
          </p:cNvPr>
          <p:cNvSpPr txBox="1"/>
          <p:nvPr/>
        </p:nvSpPr>
        <p:spPr>
          <a:xfrm>
            <a:off x="6208644" y="1748278"/>
            <a:ext cx="218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Optimizer</a:t>
            </a:r>
          </a:p>
        </p:txBody>
      </p:sp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76C34DE-4188-2A48-9F12-D9FACFB22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165" y="2124128"/>
            <a:ext cx="2350251" cy="18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NETWORK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CC73B8F-B0DF-6847-9201-6830F07E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432" t="38293" r="32906" b="36875"/>
          <a:stretch/>
        </p:blipFill>
        <p:spPr>
          <a:xfrm>
            <a:off x="539745" y="1002062"/>
            <a:ext cx="5230653" cy="353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3A91C-790A-A74B-8331-EFCAF4892577}"/>
              </a:ext>
            </a:extLst>
          </p:cNvPr>
          <p:cNvSpPr txBox="1"/>
          <p:nvPr/>
        </p:nvSpPr>
        <p:spPr>
          <a:xfrm>
            <a:off x="77411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9B9C7-C72F-5E4D-9C77-8A80E7E216E6}"/>
              </a:ext>
            </a:extLst>
          </p:cNvPr>
          <p:cNvSpPr txBox="1"/>
          <p:nvPr/>
        </p:nvSpPr>
        <p:spPr>
          <a:xfrm>
            <a:off x="703812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/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6F363-E40E-5746-B6C5-E3DAC75B8B9A}"/>
              </a:ext>
            </a:extLst>
          </p:cNvPr>
          <p:cNvCxnSpPr>
            <a:cxnSpLocks/>
          </p:cNvCxnSpPr>
          <p:nvPr/>
        </p:nvCxnSpPr>
        <p:spPr>
          <a:xfrm>
            <a:off x="5689599" y="2816931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4DA41-A78D-434D-A5AF-ED7C3A0B4AE8}"/>
              </a:ext>
            </a:extLst>
          </p:cNvPr>
          <p:cNvSpPr/>
          <p:nvPr/>
        </p:nvSpPr>
        <p:spPr>
          <a:xfrm>
            <a:off x="893618" y="2093786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FAF7C-7D9C-FF4E-9EB5-9F4DBF6B1F12}"/>
              </a:ext>
            </a:extLst>
          </p:cNvPr>
          <p:cNvSpPr txBox="1"/>
          <p:nvPr/>
        </p:nvSpPr>
        <p:spPr>
          <a:xfrm>
            <a:off x="1091791" y="2057138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17738-5CFF-ED43-97A0-44DC49064D7C}"/>
              </a:ext>
            </a:extLst>
          </p:cNvPr>
          <p:cNvSpPr/>
          <p:nvPr/>
        </p:nvSpPr>
        <p:spPr>
          <a:xfrm>
            <a:off x="890740" y="2971377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2DB3F-0FA4-254A-B147-7E116CACD1BD}"/>
              </a:ext>
            </a:extLst>
          </p:cNvPr>
          <p:cNvSpPr txBox="1"/>
          <p:nvPr/>
        </p:nvSpPr>
        <p:spPr>
          <a:xfrm>
            <a:off x="1091791" y="2855951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4BE0F2-E632-EF4C-A832-5AF5CA6C8EDF}"/>
              </a:ext>
            </a:extLst>
          </p:cNvPr>
          <p:cNvSpPr/>
          <p:nvPr/>
        </p:nvSpPr>
        <p:spPr>
          <a:xfrm>
            <a:off x="2223655" y="1475509"/>
            <a:ext cx="914400" cy="911066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43E687-B6AB-EB49-8277-9C556E8379CC}"/>
              </a:ext>
            </a:extLst>
          </p:cNvPr>
          <p:cNvCxnSpPr/>
          <p:nvPr/>
        </p:nvCxnSpPr>
        <p:spPr>
          <a:xfrm flipH="1">
            <a:off x="3204736" y="1751903"/>
            <a:ext cx="89361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420303-8965-EB4D-BC2A-071DCADC776F}"/>
              </a:ext>
            </a:extLst>
          </p:cNvPr>
          <p:cNvSpPr txBox="1"/>
          <p:nvPr/>
        </p:nvSpPr>
        <p:spPr>
          <a:xfrm>
            <a:off x="4145536" y="1357972"/>
            <a:ext cx="253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artificial neuron, aka a “hidden unit”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2A890-312B-0E42-B4F4-C48B6B80CA4E}"/>
              </a:ext>
            </a:extLst>
          </p:cNvPr>
          <p:cNvCxnSpPr>
            <a:cxnSpLocks/>
          </p:cNvCxnSpPr>
          <p:nvPr/>
        </p:nvCxnSpPr>
        <p:spPr>
          <a:xfrm flipH="1" flipV="1">
            <a:off x="3354976" y="3556955"/>
            <a:ext cx="297730" cy="64633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AD4DFF-9899-2F46-9AD0-DEEAAF7EFC8E}"/>
              </a:ext>
            </a:extLst>
          </p:cNvPr>
          <p:cNvSpPr txBox="1"/>
          <p:nvPr/>
        </p:nvSpPr>
        <p:spPr>
          <a:xfrm>
            <a:off x="3652706" y="3889956"/>
            <a:ext cx="437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Lines between neurons are “weights” and are like artificial synapses</a:t>
            </a:r>
          </a:p>
        </p:txBody>
      </p:sp>
    </p:spTree>
    <p:extLst>
      <p:ext uri="{BB962C8B-B14F-4D97-AF65-F5344CB8AC3E}">
        <p14:creationId xmlns:p14="http://schemas.microsoft.com/office/powerpoint/2010/main" val="768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ML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8B120BD-84BC-7643-957B-68A3F7995643}"/>
              </a:ext>
            </a:extLst>
          </p:cNvPr>
          <p:cNvSpPr txBox="1">
            <a:spLocks/>
          </p:cNvSpPr>
          <p:nvPr/>
        </p:nvSpPr>
        <p:spPr>
          <a:xfrm>
            <a:off x="527630" y="1102519"/>
            <a:ext cx="7399753" cy="3251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900" dirty="0"/>
              <a:t>Categories are defined by data at hand and task of interest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66DC9E-1F62-5B45-9274-93BE265766E7}"/>
              </a:ext>
            </a:extLst>
          </p:cNvPr>
          <p:cNvGrpSpPr/>
          <p:nvPr/>
        </p:nvGrpSpPr>
        <p:grpSpPr>
          <a:xfrm>
            <a:off x="519197" y="1771929"/>
            <a:ext cx="2332494" cy="1892030"/>
            <a:chOff x="519197" y="1771929"/>
            <a:chExt cx="2332494" cy="18920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EF1C91-A010-754D-86FA-8399723126B2}"/>
                </a:ext>
              </a:extLst>
            </p:cNvPr>
            <p:cNvSpPr txBox="1"/>
            <p:nvPr/>
          </p:nvSpPr>
          <p:spPr>
            <a:xfrm>
              <a:off x="732598" y="1771929"/>
              <a:ext cx="1504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Supervised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759641-5D8B-7547-887F-53C37E1F3A39}"/>
                </a:ext>
              </a:extLst>
            </p:cNvPr>
            <p:cNvSpPr txBox="1"/>
            <p:nvPr/>
          </p:nvSpPr>
          <p:spPr>
            <a:xfrm>
              <a:off x="519197" y="2340520"/>
              <a:ext cx="23324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Data</a:t>
              </a:r>
              <a:r>
                <a:rPr lang="en-US" sz="1600" dirty="0"/>
                <a:t>: X, y</a:t>
              </a:r>
            </a:p>
            <a:p>
              <a:r>
                <a:rPr lang="en-US" sz="1600" u="sng" dirty="0"/>
                <a:t>Task</a:t>
              </a:r>
              <a:r>
                <a:rPr lang="en-US" sz="1600" dirty="0"/>
                <a:t>: Predict new </a:t>
              </a:r>
              <a:r>
                <a:rPr lang="en-US" sz="1600" dirty="0" err="1"/>
                <a:t>ys</a:t>
              </a:r>
              <a:r>
                <a:rPr lang="en-US" sz="1600" dirty="0"/>
                <a:t> given new </a:t>
              </a:r>
              <a:r>
                <a:rPr lang="en-US" sz="1600" dirty="0" err="1"/>
                <a:t>Xs</a:t>
              </a:r>
              <a:endParaRPr lang="en-US" sz="1600" dirty="0"/>
            </a:p>
            <a:p>
              <a:r>
                <a:rPr lang="en-US" sz="1600" u="sng" dirty="0"/>
                <a:t>Example</a:t>
              </a:r>
              <a:r>
                <a:rPr lang="en-US" sz="1600" dirty="0"/>
                <a:t>: Regression and classification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C9E9D9-01BF-DA4C-B4F9-CF9C76CC434D}"/>
              </a:ext>
            </a:extLst>
          </p:cNvPr>
          <p:cNvGrpSpPr/>
          <p:nvPr/>
        </p:nvGrpSpPr>
        <p:grpSpPr>
          <a:xfrm>
            <a:off x="3157783" y="1771929"/>
            <a:ext cx="2545596" cy="1464131"/>
            <a:chOff x="3157783" y="1771929"/>
            <a:chExt cx="2545596" cy="14641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B1B1A8-3D0B-3F48-A022-F376B02A8ACD}"/>
                </a:ext>
              </a:extLst>
            </p:cNvPr>
            <p:cNvSpPr txBox="1"/>
            <p:nvPr/>
          </p:nvSpPr>
          <p:spPr>
            <a:xfrm>
              <a:off x="3475110" y="1771929"/>
              <a:ext cx="176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Unsupervised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8A468C-3474-9740-BDD4-E8A8FCF79424}"/>
                </a:ext>
              </a:extLst>
            </p:cNvPr>
            <p:cNvSpPr txBox="1"/>
            <p:nvPr/>
          </p:nvSpPr>
          <p:spPr>
            <a:xfrm>
              <a:off x="3157783" y="2405063"/>
              <a:ext cx="2545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Data</a:t>
              </a:r>
              <a:r>
                <a:rPr lang="en-US" sz="1600" dirty="0"/>
                <a:t>: X</a:t>
              </a:r>
            </a:p>
            <a:p>
              <a:r>
                <a:rPr lang="en-US" sz="1600" u="sng" dirty="0"/>
                <a:t>Task</a:t>
              </a:r>
              <a:r>
                <a:rPr lang="en-US" sz="1600" dirty="0"/>
                <a:t>: Infer properties of X</a:t>
              </a:r>
            </a:p>
            <a:p>
              <a:r>
                <a:rPr lang="en-US" sz="1600" u="sng" dirty="0"/>
                <a:t>Example</a:t>
              </a:r>
              <a:r>
                <a:rPr lang="en-US" sz="1600" dirty="0"/>
                <a:t>: Clustering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DA62A8-A07F-3542-B0EE-4F007629559F}"/>
              </a:ext>
            </a:extLst>
          </p:cNvPr>
          <p:cNvGrpSpPr/>
          <p:nvPr/>
        </p:nvGrpSpPr>
        <p:grpSpPr>
          <a:xfrm>
            <a:off x="6099077" y="1771929"/>
            <a:ext cx="2545596" cy="2148080"/>
            <a:chOff x="6099077" y="1771929"/>
            <a:chExt cx="2545596" cy="2148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D04BD7-09F5-454E-A29B-8715655C0CE8}"/>
                </a:ext>
              </a:extLst>
            </p:cNvPr>
            <p:cNvSpPr txBox="1"/>
            <p:nvPr/>
          </p:nvSpPr>
          <p:spPr>
            <a:xfrm>
              <a:off x="6491630" y="1771929"/>
              <a:ext cx="176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018108-CC47-3C43-A66E-2EDB8AB29665}"/>
                </a:ext>
              </a:extLst>
            </p:cNvPr>
            <p:cNvSpPr txBox="1"/>
            <p:nvPr/>
          </p:nvSpPr>
          <p:spPr>
            <a:xfrm>
              <a:off x="6099077" y="2350349"/>
              <a:ext cx="25455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Data</a:t>
              </a:r>
              <a:r>
                <a:rPr lang="en-US" sz="1600" dirty="0"/>
                <a:t>: X, r</a:t>
              </a:r>
            </a:p>
            <a:p>
              <a:r>
                <a:rPr lang="en-US" sz="1600" u="sng" dirty="0"/>
                <a:t>Task</a:t>
              </a:r>
              <a:r>
                <a:rPr lang="en-US" sz="1600" dirty="0"/>
                <a:t>: Learn a policy that maximizes reward (r)</a:t>
              </a:r>
            </a:p>
            <a:p>
              <a:r>
                <a:rPr lang="en-US" sz="1600" u="sng" dirty="0"/>
                <a:t>Example</a:t>
              </a:r>
              <a:r>
                <a:rPr lang="en-US" sz="1600" dirty="0"/>
                <a:t>: Agent that learns to play a video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045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ARTIFICIAL NEURON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8D347-093B-1244-8C63-E53F75502D80}"/>
              </a:ext>
            </a:extLst>
          </p:cNvPr>
          <p:cNvGrpSpPr/>
          <p:nvPr/>
        </p:nvGrpSpPr>
        <p:grpSpPr>
          <a:xfrm>
            <a:off x="498715" y="1786123"/>
            <a:ext cx="2930285" cy="2454964"/>
            <a:chOff x="1641715" y="1848466"/>
            <a:chExt cx="2930285" cy="2454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AD44523-CB63-024D-8C5C-76FD45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1842" t="29293" r="38408" b="41818"/>
            <a:stretch/>
          </p:blipFill>
          <p:spPr>
            <a:xfrm>
              <a:off x="1859972" y="1848466"/>
              <a:ext cx="2369127" cy="24549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5DD19A-1911-054E-94EE-3E32CA152F37}"/>
                </a:ext>
              </a:extLst>
            </p:cNvPr>
            <p:cNvSpPr/>
            <p:nvPr/>
          </p:nvSpPr>
          <p:spPr>
            <a:xfrm>
              <a:off x="1645381" y="2058894"/>
              <a:ext cx="1013114" cy="78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DBFE7-BE1D-0B40-B6F1-0B91A2210997}"/>
                </a:ext>
              </a:extLst>
            </p:cNvPr>
            <p:cNvSpPr txBox="1"/>
            <p:nvPr/>
          </p:nvSpPr>
          <p:spPr>
            <a:xfrm>
              <a:off x="2125063" y="2143660"/>
              <a:ext cx="5864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/>
                <a:t>x</a:t>
              </a:r>
              <a:r>
                <a:rPr lang="en-US" sz="3400" b="1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710EE-56FE-8949-9487-C7003DA11D3A}"/>
                </a:ext>
              </a:extLst>
            </p:cNvPr>
            <p:cNvSpPr/>
            <p:nvPr/>
          </p:nvSpPr>
          <p:spPr>
            <a:xfrm>
              <a:off x="1641715" y="3297492"/>
              <a:ext cx="1013114" cy="78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153574-B41A-4B44-A7AD-11B82A410D27}"/>
                </a:ext>
              </a:extLst>
            </p:cNvPr>
            <p:cNvSpPr txBox="1"/>
            <p:nvPr/>
          </p:nvSpPr>
          <p:spPr>
            <a:xfrm>
              <a:off x="2125063" y="3114795"/>
              <a:ext cx="5864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/>
                <a:t>x</a:t>
              </a:r>
              <a:r>
                <a:rPr lang="en-US" sz="3400" b="1" baseline="-25000" dirty="0"/>
                <a:t>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9C93E4-3A52-A341-A0C3-34C6DF5034E7}"/>
                </a:ext>
              </a:extLst>
            </p:cNvPr>
            <p:cNvCxnSpPr>
              <a:cxnSpLocks/>
            </p:cNvCxnSpPr>
            <p:nvPr/>
          </p:nvCxnSpPr>
          <p:spPr>
            <a:xfrm>
              <a:off x="4054743" y="3076705"/>
              <a:ext cx="5172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EFE052-C088-1B47-9906-19002DDC0F48}"/>
              </a:ext>
            </a:extLst>
          </p:cNvPr>
          <p:cNvSpPr txBox="1"/>
          <p:nvPr/>
        </p:nvSpPr>
        <p:spPr>
          <a:xfrm>
            <a:off x="1500142" y="1013100"/>
            <a:ext cx="614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artificial neuron does two things and only two things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25A14-5A6D-1842-BB68-1AFE070FCB61}"/>
              </a:ext>
            </a:extLst>
          </p:cNvPr>
          <p:cNvGrpSpPr/>
          <p:nvPr/>
        </p:nvGrpSpPr>
        <p:grpSpPr>
          <a:xfrm>
            <a:off x="1929756" y="1848268"/>
            <a:ext cx="2388122" cy="796121"/>
            <a:chOff x="1929756" y="1848268"/>
            <a:chExt cx="2388122" cy="79612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00F76B0-9338-DA4A-AD03-0B26A04D4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756" y="2203269"/>
              <a:ext cx="212152" cy="44112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C21C03-D9DE-B544-A99C-937395386AA3}"/>
                </a:ext>
              </a:extLst>
            </p:cNvPr>
            <p:cNvSpPr txBox="1"/>
            <p:nvPr/>
          </p:nvSpPr>
          <p:spPr>
            <a:xfrm>
              <a:off x="2035832" y="1848268"/>
              <a:ext cx="2282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Weight (w</a:t>
              </a:r>
              <a:r>
                <a:rPr lang="en-US" baseline="-25000" dirty="0"/>
                <a:t>1</a:t>
              </a:r>
              <a:r>
                <a:rPr lang="en-US" dirty="0"/>
                <a:t>) for </a:t>
              </a:r>
              <a:r>
                <a:rPr lang="en-US" b="1" dirty="0"/>
                <a:t>x</a:t>
              </a:r>
              <a:r>
                <a:rPr lang="en-US" b="1" baseline="-25000" dirty="0"/>
                <a:t>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F9BE03-F125-CE4D-959B-4A79507DCC3F}"/>
              </a:ext>
            </a:extLst>
          </p:cNvPr>
          <p:cNvGrpSpPr/>
          <p:nvPr/>
        </p:nvGrpSpPr>
        <p:grpSpPr>
          <a:xfrm>
            <a:off x="1928501" y="3327994"/>
            <a:ext cx="2298621" cy="824183"/>
            <a:chOff x="1928501" y="3327994"/>
            <a:chExt cx="2298621" cy="82418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793F37-E1D0-5E41-A0A2-8E978DFB78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28501" y="3327994"/>
              <a:ext cx="188441" cy="4511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3CD698-E3C1-0C4D-AA22-95A2D6FF9713}"/>
                </a:ext>
              </a:extLst>
            </p:cNvPr>
            <p:cNvSpPr txBox="1"/>
            <p:nvPr/>
          </p:nvSpPr>
          <p:spPr>
            <a:xfrm>
              <a:off x="1945076" y="3782845"/>
              <a:ext cx="2282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Weight (w</a:t>
              </a:r>
              <a:r>
                <a:rPr lang="en-US" baseline="-25000" dirty="0"/>
                <a:t>2</a:t>
              </a:r>
              <a:r>
                <a:rPr lang="en-US" dirty="0"/>
                <a:t>) for </a:t>
              </a:r>
              <a:r>
                <a:rPr lang="en-US" b="1" dirty="0"/>
                <a:t>x</a:t>
              </a:r>
              <a:r>
                <a:rPr lang="en-US" b="1" baseline="-25000" dirty="0"/>
                <a:t>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853D02-2F25-CD49-9870-F542A3944594}"/>
              </a:ext>
            </a:extLst>
          </p:cNvPr>
          <p:cNvGrpSpPr/>
          <p:nvPr/>
        </p:nvGrpSpPr>
        <p:grpSpPr>
          <a:xfrm>
            <a:off x="5042263" y="1896651"/>
            <a:ext cx="3291840" cy="747738"/>
            <a:chOff x="5042263" y="1896651"/>
            <a:chExt cx="3291840" cy="7477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B2E22A-540F-5843-8D3F-49674AAA18BE}"/>
                </a:ext>
              </a:extLst>
            </p:cNvPr>
            <p:cNvSpPr txBox="1"/>
            <p:nvPr/>
          </p:nvSpPr>
          <p:spPr>
            <a:xfrm>
              <a:off x="5042263" y="1896651"/>
              <a:ext cx="329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1) Weighted sum of inputs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94D36EC-D3BB-6A4C-A32A-37031902BE6E}"/>
                    </a:ext>
                  </a:extLst>
                </p:cNvPr>
                <p:cNvSpPr txBox="1"/>
                <p:nvPr/>
              </p:nvSpPr>
              <p:spPr>
                <a:xfrm>
                  <a:off x="5465688" y="2367390"/>
                  <a:ext cx="17485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94D36EC-D3BB-6A4C-A32A-37031902B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5688" y="2367390"/>
                  <a:ext cx="1748556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BF9A00-4D35-464E-B74F-A560814A45D9}"/>
              </a:ext>
            </a:extLst>
          </p:cNvPr>
          <p:cNvGrpSpPr/>
          <p:nvPr/>
        </p:nvGrpSpPr>
        <p:grpSpPr>
          <a:xfrm>
            <a:off x="5080669" y="2954125"/>
            <a:ext cx="3291840" cy="747738"/>
            <a:chOff x="5042263" y="1896651"/>
            <a:chExt cx="3291840" cy="74773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58FB9D-7E87-0445-8E1B-1297640F864F}"/>
                </a:ext>
              </a:extLst>
            </p:cNvPr>
            <p:cNvSpPr txBox="1"/>
            <p:nvPr/>
          </p:nvSpPr>
          <p:spPr>
            <a:xfrm>
              <a:off x="5042263" y="1896651"/>
              <a:ext cx="329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2) Nonlinear transformation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D71953-86B0-6541-A3A2-F3563303ED37}"/>
                    </a:ext>
                  </a:extLst>
                </p:cNvPr>
                <p:cNvSpPr txBox="1"/>
                <p:nvPr/>
              </p:nvSpPr>
              <p:spPr>
                <a:xfrm>
                  <a:off x="5465688" y="2367390"/>
                  <a:ext cx="2102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D71953-86B0-6541-A3A2-F3563303E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5688" y="2367390"/>
                  <a:ext cx="210294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95" r="-2994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DB0631-24EA-DB4B-BA15-4020CB9F2B43}"/>
              </a:ext>
            </a:extLst>
          </p:cNvPr>
          <p:cNvGrpSpPr/>
          <p:nvPr/>
        </p:nvGrpSpPr>
        <p:grpSpPr>
          <a:xfrm>
            <a:off x="4955236" y="3779193"/>
            <a:ext cx="3291840" cy="1103609"/>
            <a:chOff x="4955236" y="3779193"/>
            <a:chExt cx="3291840" cy="1103609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1D67B804-0222-1A4E-AFE2-97457EF8D924}"/>
                </a:ext>
              </a:extLst>
            </p:cNvPr>
            <p:cNvSpPr/>
            <p:nvPr/>
          </p:nvSpPr>
          <p:spPr>
            <a:xfrm rot="16200000">
              <a:off x="6309246" y="2825576"/>
              <a:ext cx="461894" cy="2369127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5EF2C7-CD93-0542-8079-75149ECA2DE6}"/>
                </a:ext>
              </a:extLst>
            </p:cNvPr>
            <p:cNvSpPr txBox="1"/>
            <p:nvPr/>
          </p:nvSpPr>
          <p:spPr>
            <a:xfrm>
              <a:off x="4955236" y="4236471"/>
              <a:ext cx="329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is transformation </a:t>
              </a:r>
            </a:p>
            <a:p>
              <a:pPr algn="ctr"/>
              <a:r>
                <a:rPr lang="en-US" dirty="0"/>
                <a:t>known as an </a:t>
              </a:r>
              <a:r>
                <a:rPr lang="en-US" i="1" dirty="0"/>
                <a:t>activation function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5D58CE3-DC41-2E40-8727-3BDAAB33B5F6}"/>
              </a:ext>
            </a:extLst>
          </p:cNvPr>
          <p:cNvSpPr txBox="1"/>
          <p:nvPr/>
        </p:nvSpPr>
        <p:spPr>
          <a:xfrm>
            <a:off x="2948137" y="2685324"/>
            <a:ext cx="179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 output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400170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SIGMOID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00D16D-A406-4346-AF9F-257E907E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5" y="1102519"/>
            <a:ext cx="3940747" cy="32189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A280BE3-BA42-1B40-A875-F4C0F9765856}"/>
              </a:ext>
            </a:extLst>
          </p:cNvPr>
          <p:cNvGrpSpPr/>
          <p:nvPr/>
        </p:nvGrpSpPr>
        <p:grpSpPr>
          <a:xfrm>
            <a:off x="609600" y="1102519"/>
            <a:ext cx="3796937" cy="923330"/>
            <a:chOff x="609600" y="1102519"/>
            <a:chExt cx="3796937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9F7141-A0CA-4046-841C-740287AA5C0F}"/>
                </a:ext>
              </a:extLst>
            </p:cNvPr>
            <p:cNvSpPr txBox="1"/>
            <p:nvPr/>
          </p:nvSpPr>
          <p:spPr>
            <a:xfrm>
              <a:off x="609600" y="1102519"/>
              <a:ext cx="37969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Let:</a:t>
              </a:r>
            </a:p>
            <a:p>
              <a:endParaRPr lang="en-US" dirty="0"/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332DB8-501F-0547-814A-DB4DCD3741DD}"/>
                    </a:ext>
                  </a:extLst>
                </p:cNvPr>
                <p:cNvSpPr txBox="1"/>
                <p:nvPr/>
              </p:nvSpPr>
              <p:spPr>
                <a:xfrm>
                  <a:off x="806603" y="1477020"/>
                  <a:ext cx="22334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332DB8-501F-0547-814A-DB4DCD374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03" y="1477020"/>
                  <a:ext cx="223343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05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386C2E-4F01-D74E-8791-78FC570E7C5B}"/>
              </a:ext>
            </a:extLst>
          </p:cNvPr>
          <p:cNvGrpSpPr/>
          <p:nvPr/>
        </p:nvGrpSpPr>
        <p:grpSpPr>
          <a:xfrm>
            <a:off x="609600" y="2113501"/>
            <a:ext cx="3495059" cy="975011"/>
            <a:chOff x="609600" y="2244136"/>
            <a:chExt cx="3495059" cy="975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D82A0-C96F-C84D-ACF6-7AD63B909341}"/>
                    </a:ext>
                  </a:extLst>
                </p:cNvPr>
                <p:cNvSpPr txBox="1"/>
                <p:nvPr/>
              </p:nvSpPr>
              <p:spPr>
                <a:xfrm>
                  <a:off x="806603" y="2613468"/>
                  <a:ext cx="2263440" cy="6056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  <m:sub/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D82A0-C96F-C84D-ACF6-7AD63B909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03" y="2613468"/>
                  <a:ext cx="2263440" cy="605679"/>
                </a:xfrm>
                <a:prstGeom prst="rect">
                  <a:avLst/>
                </a:prstGeom>
                <a:blipFill>
                  <a:blip r:embed="rId5"/>
                  <a:stretch>
                    <a:fillRect l="-2793" t="-2041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2E50-6AEB-E345-BD22-1636A3C6E322}"/>
                </a:ext>
              </a:extLst>
            </p:cNvPr>
            <p:cNvSpPr/>
            <p:nvPr/>
          </p:nvSpPr>
          <p:spPr>
            <a:xfrm>
              <a:off x="609600" y="2244136"/>
              <a:ext cx="3495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</a:t>
              </a:r>
              <a:r>
                <a:rPr lang="en-US" i="1" dirty="0"/>
                <a:t>sigmoid</a:t>
              </a:r>
              <a:r>
                <a:rPr lang="en-US" dirty="0"/>
                <a:t> activation function: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E5F5355-6B4C-9841-BF7F-5907C04941B4}"/>
              </a:ext>
            </a:extLst>
          </p:cNvPr>
          <p:cNvSpPr/>
          <p:nvPr/>
        </p:nvSpPr>
        <p:spPr>
          <a:xfrm>
            <a:off x="609600" y="3457844"/>
            <a:ext cx="40959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Squashes</a:t>
            </a:r>
            <a:r>
              <a:rPr lang="en-US" dirty="0"/>
              <a:t> the output to be in [0,1] </a:t>
            </a:r>
          </a:p>
          <a:p>
            <a:r>
              <a:rPr lang="en-US" dirty="0"/>
              <a:t>Identical to a logistic link function</a:t>
            </a:r>
          </a:p>
          <a:p>
            <a:r>
              <a:rPr lang="en-US" dirty="0"/>
              <a:t>Useful for creating single </a:t>
            </a:r>
            <a:r>
              <a:rPr lang="en-US" i="1" dirty="0"/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379563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</a:t>
            </a:r>
            <a:r>
              <a:rPr lang="en-US" sz="3600" dirty="0" err="1">
                <a:solidFill>
                  <a:srgbClr val="7F7F7F"/>
                </a:solidFill>
              </a:rPr>
              <a:t>ReLU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A280BE3-BA42-1B40-A875-F4C0F9765856}"/>
              </a:ext>
            </a:extLst>
          </p:cNvPr>
          <p:cNvGrpSpPr/>
          <p:nvPr/>
        </p:nvGrpSpPr>
        <p:grpSpPr>
          <a:xfrm>
            <a:off x="609600" y="1102519"/>
            <a:ext cx="3796937" cy="923330"/>
            <a:chOff x="609600" y="1102519"/>
            <a:chExt cx="3796937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9F7141-A0CA-4046-841C-740287AA5C0F}"/>
                </a:ext>
              </a:extLst>
            </p:cNvPr>
            <p:cNvSpPr txBox="1"/>
            <p:nvPr/>
          </p:nvSpPr>
          <p:spPr>
            <a:xfrm>
              <a:off x="609600" y="1102519"/>
              <a:ext cx="37969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Let:</a:t>
              </a:r>
            </a:p>
            <a:p>
              <a:endParaRPr lang="en-US" dirty="0"/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332DB8-501F-0547-814A-DB4DCD3741DD}"/>
                    </a:ext>
                  </a:extLst>
                </p:cNvPr>
                <p:cNvSpPr txBox="1"/>
                <p:nvPr/>
              </p:nvSpPr>
              <p:spPr>
                <a:xfrm>
                  <a:off x="806603" y="1477020"/>
                  <a:ext cx="22334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332DB8-501F-0547-814A-DB4DCD374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03" y="1477020"/>
                  <a:ext cx="223343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05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386C2E-4F01-D74E-8791-78FC570E7C5B}"/>
              </a:ext>
            </a:extLst>
          </p:cNvPr>
          <p:cNvGrpSpPr/>
          <p:nvPr/>
        </p:nvGrpSpPr>
        <p:grpSpPr>
          <a:xfrm>
            <a:off x="609600" y="2113501"/>
            <a:ext cx="3245440" cy="1103070"/>
            <a:chOff x="609600" y="2244136"/>
            <a:chExt cx="3245440" cy="1103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D82A0-C96F-C84D-ACF6-7AD63B909341}"/>
                    </a:ext>
                  </a:extLst>
                </p:cNvPr>
                <p:cNvSpPr txBox="1"/>
                <p:nvPr/>
              </p:nvSpPr>
              <p:spPr>
                <a:xfrm>
                  <a:off x="1073150" y="3070207"/>
                  <a:ext cx="19668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/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FD82A0-C96F-C84D-ACF6-7AD63B909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50" y="3070207"/>
                  <a:ext cx="196688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205" t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A52E50-6AEB-E345-BD22-1636A3C6E322}"/>
                </a:ext>
              </a:extLst>
            </p:cNvPr>
            <p:cNvSpPr/>
            <p:nvPr/>
          </p:nvSpPr>
          <p:spPr>
            <a:xfrm>
              <a:off x="609600" y="2244136"/>
              <a:ext cx="324544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</a:t>
              </a:r>
              <a:r>
                <a:rPr lang="en-US" i="1" dirty="0"/>
                <a:t>rectified linear unit (</a:t>
              </a:r>
              <a:r>
                <a:rPr lang="en-US" i="1" dirty="0" err="1"/>
                <a:t>ReLU</a:t>
              </a:r>
              <a:r>
                <a:rPr lang="en-US" i="1" dirty="0"/>
                <a:t>) </a:t>
              </a:r>
            </a:p>
            <a:p>
              <a:r>
                <a:rPr lang="en-US" dirty="0"/>
                <a:t>activation function:</a:t>
              </a:r>
            </a:p>
            <a:p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E5F5355-6B4C-9841-BF7F-5907C04941B4}"/>
              </a:ext>
            </a:extLst>
          </p:cNvPr>
          <p:cNvSpPr/>
          <p:nvPr/>
        </p:nvSpPr>
        <p:spPr>
          <a:xfrm>
            <a:off x="609600" y="3640307"/>
            <a:ext cx="3864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Returns only positive part of output</a:t>
            </a:r>
          </a:p>
          <a:p>
            <a:r>
              <a:rPr lang="en-US" dirty="0"/>
              <a:t>Most population activation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ABF34-2F74-E146-9DFC-17C80CCC8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745" y="1102519"/>
            <a:ext cx="3943055" cy="32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ACTIVATION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7141-A0CA-4046-841C-740287AA5C0F}"/>
              </a:ext>
            </a:extLst>
          </p:cNvPr>
          <p:cNvSpPr txBox="1"/>
          <p:nvPr/>
        </p:nvSpPr>
        <p:spPr>
          <a:xfrm>
            <a:off x="609600" y="1102519"/>
            <a:ext cx="4432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activation function controls the nonlinearity for each neuron. </a:t>
            </a:r>
          </a:p>
          <a:p>
            <a:endParaRPr lang="en-US" dirty="0"/>
          </a:p>
          <a:p>
            <a:r>
              <a:rPr lang="en-US" dirty="0"/>
              <a:t>Without some nonlinearity this is just one big linear model!</a:t>
            </a:r>
          </a:p>
          <a:p>
            <a:endParaRPr lang="en-US" dirty="0"/>
          </a:p>
          <a:p>
            <a:r>
              <a:rPr lang="en-US" dirty="0"/>
              <a:t>Many, many choices available but sensible “defaults” exist for most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3C447-86BA-E249-8880-C98C280D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3" y="930826"/>
            <a:ext cx="3359837" cy="37152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D375CC-8470-7745-8383-7E51716AAB59}"/>
              </a:ext>
            </a:extLst>
          </p:cNvPr>
          <p:cNvSpPr/>
          <p:nvPr/>
        </p:nvSpPr>
        <p:spPr>
          <a:xfrm>
            <a:off x="5174563" y="4762952"/>
            <a:ext cx="3261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keras.io</a:t>
            </a:r>
            <a:r>
              <a:rPr lang="en-US" sz="1200" dirty="0"/>
              <a:t>/layers/advanced-activations/</a:t>
            </a:r>
          </a:p>
        </p:txBody>
      </p:sp>
    </p:spTree>
    <p:extLst>
      <p:ext uri="{BB962C8B-B14F-4D97-AF65-F5344CB8AC3E}">
        <p14:creationId xmlns:p14="http://schemas.microsoft.com/office/powerpoint/2010/main" val="2535911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ARTIFICIAL NEURON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8D347-093B-1244-8C63-E53F75502D80}"/>
              </a:ext>
            </a:extLst>
          </p:cNvPr>
          <p:cNvGrpSpPr/>
          <p:nvPr/>
        </p:nvGrpSpPr>
        <p:grpSpPr>
          <a:xfrm>
            <a:off x="498715" y="1786123"/>
            <a:ext cx="2930285" cy="2454964"/>
            <a:chOff x="1641715" y="1848466"/>
            <a:chExt cx="2930285" cy="2454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AD44523-CB63-024D-8C5C-76FD45763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1842" t="29293" r="38408" b="41818"/>
            <a:stretch/>
          </p:blipFill>
          <p:spPr>
            <a:xfrm>
              <a:off x="1859972" y="1848466"/>
              <a:ext cx="2369127" cy="24549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5DD19A-1911-054E-94EE-3E32CA152F37}"/>
                </a:ext>
              </a:extLst>
            </p:cNvPr>
            <p:cNvSpPr/>
            <p:nvPr/>
          </p:nvSpPr>
          <p:spPr>
            <a:xfrm>
              <a:off x="1645381" y="2058894"/>
              <a:ext cx="1013114" cy="78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DBFE7-BE1D-0B40-B6F1-0B91A2210997}"/>
                </a:ext>
              </a:extLst>
            </p:cNvPr>
            <p:cNvSpPr txBox="1"/>
            <p:nvPr/>
          </p:nvSpPr>
          <p:spPr>
            <a:xfrm>
              <a:off x="2125063" y="2143660"/>
              <a:ext cx="5864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/>
                <a:t>x</a:t>
              </a:r>
              <a:r>
                <a:rPr lang="en-US" sz="3400" b="1" baseline="-25000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710EE-56FE-8949-9487-C7003DA11D3A}"/>
                </a:ext>
              </a:extLst>
            </p:cNvPr>
            <p:cNvSpPr/>
            <p:nvPr/>
          </p:nvSpPr>
          <p:spPr>
            <a:xfrm>
              <a:off x="1641715" y="3297492"/>
              <a:ext cx="1013114" cy="78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153574-B41A-4B44-A7AD-11B82A410D27}"/>
                </a:ext>
              </a:extLst>
            </p:cNvPr>
            <p:cNvSpPr txBox="1"/>
            <p:nvPr/>
          </p:nvSpPr>
          <p:spPr>
            <a:xfrm>
              <a:off x="2125063" y="3114795"/>
              <a:ext cx="5864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/>
                <a:t>x</a:t>
              </a:r>
              <a:r>
                <a:rPr lang="en-US" sz="3400" b="1" baseline="-25000" dirty="0"/>
                <a:t>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9C93E4-3A52-A341-A0C3-34C6DF5034E7}"/>
                </a:ext>
              </a:extLst>
            </p:cNvPr>
            <p:cNvCxnSpPr>
              <a:cxnSpLocks/>
            </p:cNvCxnSpPr>
            <p:nvPr/>
          </p:nvCxnSpPr>
          <p:spPr>
            <a:xfrm>
              <a:off x="4054743" y="3076705"/>
              <a:ext cx="5172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CEFE052-C088-1B47-9906-19002DDC0F48}"/>
              </a:ext>
            </a:extLst>
          </p:cNvPr>
          <p:cNvSpPr txBox="1"/>
          <p:nvPr/>
        </p:nvSpPr>
        <p:spPr>
          <a:xfrm>
            <a:off x="1500142" y="1013100"/>
            <a:ext cx="614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artificial neuron does two things and only two things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1D6B4-608A-4742-8FE2-62A08B06BE23}"/>
              </a:ext>
            </a:extLst>
          </p:cNvPr>
          <p:cNvSpPr txBox="1"/>
          <p:nvPr/>
        </p:nvSpPr>
        <p:spPr>
          <a:xfrm>
            <a:off x="3570514" y="2828939"/>
            <a:ext cx="290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A number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4D351-D7A7-264B-846B-8AEDB67FBF52}"/>
              </a:ext>
            </a:extLst>
          </p:cNvPr>
          <p:cNvSpPr/>
          <p:nvPr/>
        </p:nvSpPr>
        <p:spPr>
          <a:xfrm>
            <a:off x="5394960" y="1996551"/>
            <a:ext cx="34224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Summary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: A neuron produces a single number that is a nonlinear transformation of its input connections</a:t>
            </a:r>
          </a:p>
          <a:p>
            <a:endParaRPr lang="en-US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This number represents how “excited” it is about the things it is connected to</a:t>
            </a:r>
          </a:p>
        </p:txBody>
      </p:sp>
    </p:spTree>
    <p:extLst>
      <p:ext uri="{BB962C8B-B14F-4D97-AF65-F5344CB8AC3E}">
        <p14:creationId xmlns:p14="http://schemas.microsoft.com/office/powerpoint/2010/main" val="1678561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NETWORK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CC73B8F-B0DF-6847-9201-6830F07E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432" t="38293" r="32906" b="36875"/>
          <a:stretch/>
        </p:blipFill>
        <p:spPr>
          <a:xfrm>
            <a:off x="539745" y="845300"/>
            <a:ext cx="5230653" cy="353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3A91C-790A-A74B-8331-EFCAF4892577}"/>
              </a:ext>
            </a:extLst>
          </p:cNvPr>
          <p:cNvSpPr txBox="1"/>
          <p:nvPr/>
        </p:nvSpPr>
        <p:spPr>
          <a:xfrm>
            <a:off x="774119" y="1162057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9B9C7-C72F-5E4D-9C77-8A80E7E216E6}"/>
              </a:ext>
            </a:extLst>
          </p:cNvPr>
          <p:cNvSpPr txBox="1"/>
          <p:nvPr/>
        </p:nvSpPr>
        <p:spPr>
          <a:xfrm>
            <a:off x="7038129" y="1162057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/>
              <p:nvPr/>
            </p:nvSpPr>
            <p:spPr>
              <a:xfrm>
                <a:off x="6269202" y="2399004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399004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6F363-E40E-5746-B6C5-E3DAC75B8B9A}"/>
              </a:ext>
            </a:extLst>
          </p:cNvPr>
          <p:cNvCxnSpPr>
            <a:cxnSpLocks/>
          </p:cNvCxnSpPr>
          <p:nvPr/>
        </p:nvCxnSpPr>
        <p:spPr>
          <a:xfrm>
            <a:off x="5689599" y="2660169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4DA41-A78D-434D-A5AF-ED7C3A0B4AE8}"/>
              </a:ext>
            </a:extLst>
          </p:cNvPr>
          <p:cNvSpPr/>
          <p:nvPr/>
        </p:nvSpPr>
        <p:spPr>
          <a:xfrm>
            <a:off x="893618" y="1937024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FAF7C-7D9C-FF4E-9EB5-9F4DBF6B1F12}"/>
              </a:ext>
            </a:extLst>
          </p:cNvPr>
          <p:cNvSpPr txBox="1"/>
          <p:nvPr/>
        </p:nvSpPr>
        <p:spPr>
          <a:xfrm>
            <a:off x="1091791" y="1900376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17738-5CFF-ED43-97A0-44DC49064D7C}"/>
              </a:ext>
            </a:extLst>
          </p:cNvPr>
          <p:cNvSpPr/>
          <p:nvPr/>
        </p:nvSpPr>
        <p:spPr>
          <a:xfrm>
            <a:off x="890740" y="2814615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2DB3F-0FA4-254A-B147-7E116CACD1BD}"/>
              </a:ext>
            </a:extLst>
          </p:cNvPr>
          <p:cNvSpPr txBox="1"/>
          <p:nvPr/>
        </p:nvSpPr>
        <p:spPr>
          <a:xfrm>
            <a:off x="1091791" y="2699189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8EFD1-EDB1-8742-ADCF-0E610129E96F}"/>
              </a:ext>
            </a:extLst>
          </p:cNvPr>
          <p:cNvGrpSpPr/>
          <p:nvPr/>
        </p:nvGrpSpPr>
        <p:grpSpPr>
          <a:xfrm>
            <a:off x="600974" y="1752791"/>
            <a:ext cx="1541243" cy="2838295"/>
            <a:chOff x="600974" y="1752791"/>
            <a:chExt cx="1541243" cy="28382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E01860-D243-414B-BB7F-409F39E989FE}"/>
                </a:ext>
              </a:extLst>
            </p:cNvPr>
            <p:cNvSpPr/>
            <p:nvPr/>
          </p:nvSpPr>
          <p:spPr>
            <a:xfrm>
              <a:off x="914396" y="1752791"/>
              <a:ext cx="914400" cy="18147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E21F-ABE6-4744-9CC4-0BA1BB714E13}"/>
                </a:ext>
              </a:extLst>
            </p:cNvPr>
            <p:cNvSpPr txBox="1"/>
            <p:nvPr/>
          </p:nvSpPr>
          <p:spPr>
            <a:xfrm>
              <a:off x="600974" y="4067866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B1B9F-EF07-6349-AB2F-D0EA29A630B5}"/>
              </a:ext>
            </a:extLst>
          </p:cNvPr>
          <p:cNvGrpSpPr/>
          <p:nvPr/>
        </p:nvGrpSpPr>
        <p:grpSpPr>
          <a:xfrm>
            <a:off x="1875397" y="1318746"/>
            <a:ext cx="1541243" cy="3277006"/>
            <a:chOff x="1875397" y="1318746"/>
            <a:chExt cx="1541243" cy="32770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4BE0F2-E632-EF4C-A832-5AF5CA6C8EDF}"/>
                </a:ext>
              </a:extLst>
            </p:cNvPr>
            <p:cNvSpPr/>
            <p:nvPr/>
          </p:nvSpPr>
          <p:spPr>
            <a:xfrm>
              <a:off x="2188819" y="1318746"/>
              <a:ext cx="914400" cy="2665915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79008C-F7FF-2144-BD06-3CDBE4D37ACF}"/>
                </a:ext>
              </a:extLst>
            </p:cNvPr>
            <p:cNvSpPr txBox="1"/>
            <p:nvPr/>
          </p:nvSpPr>
          <p:spPr>
            <a:xfrm>
              <a:off x="1875397" y="4072532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Hidden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Layer 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911ACD-86A3-D34B-A9C7-A7840C82C936}"/>
              </a:ext>
            </a:extLst>
          </p:cNvPr>
          <p:cNvGrpSpPr/>
          <p:nvPr/>
        </p:nvGrpSpPr>
        <p:grpSpPr>
          <a:xfrm>
            <a:off x="3234637" y="1318745"/>
            <a:ext cx="1541243" cy="3272341"/>
            <a:chOff x="3234637" y="1318745"/>
            <a:chExt cx="1541243" cy="32723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88A1C1-EFBA-A045-B939-02D5ED1703A2}"/>
                </a:ext>
              </a:extLst>
            </p:cNvPr>
            <p:cNvSpPr/>
            <p:nvPr/>
          </p:nvSpPr>
          <p:spPr>
            <a:xfrm>
              <a:off x="3548059" y="1318745"/>
              <a:ext cx="914400" cy="2665915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45108D-7DB9-014B-8477-1D9EA339D0DB}"/>
                </a:ext>
              </a:extLst>
            </p:cNvPr>
            <p:cNvSpPr txBox="1"/>
            <p:nvPr/>
          </p:nvSpPr>
          <p:spPr>
            <a:xfrm>
              <a:off x="3234637" y="4067866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Hidden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Layer 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12E45-E3B0-8C48-908F-7C8811843DE8}"/>
              </a:ext>
            </a:extLst>
          </p:cNvPr>
          <p:cNvGrpSpPr/>
          <p:nvPr/>
        </p:nvGrpSpPr>
        <p:grpSpPr>
          <a:xfrm>
            <a:off x="4602044" y="2185738"/>
            <a:ext cx="1541243" cy="2391605"/>
            <a:chOff x="4602044" y="2185738"/>
            <a:chExt cx="1541243" cy="23916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1643CC-1F0A-E245-A22E-84A92711D49C}"/>
                </a:ext>
              </a:extLst>
            </p:cNvPr>
            <p:cNvSpPr/>
            <p:nvPr/>
          </p:nvSpPr>
          <p:spPr>
            <a:xfrm>
              <a:off x="4915466" y="2185738"/>
              <a:ext cx="914400" cy="95380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5783D3-907D-2843-A8DE-E8816F5C9CF6}"/>
                </a:ext>
              </a:extLst>
            </p:cNvPr>
            <p:cNvSpPr txBox="1"/>
            <p:nvPr/>
          </p:nvSpPr>
          <p:spPr>
            <a:xfrm>
              <a:off x="4602044" y="4054123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Output </a:t>
              </a:r>
            </a:p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75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CC73B8F-B0DF-6847-9201-6830F07E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432" t="38293" r="32906" b="36875"/>
          <a:stretch/>
        </p:blipFill>
        <p:spPr>
          <a:xfrm>
            <a:off x="5059457" y="1644049"/>
            <a:ext cx="3022061" cy="204193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6F363-E40E-5746-B6C5-E3DAC75B8B9A}"/>
              </a:ext>
            </a:extLst>
          </p:cNvPr>
          <p:cNvCxnSpPr>
            <a:cxnSpLocks/>
          </p:cNvCxnSpPr>
          <p:nvPr/>
        </p:nvCxnSpPr>
        <p:spPr>
          <a:xfrm>
            <a:off x="8003138" y="2686495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4DA41-A78D-434D-A5AF-ED7C3A0B4AE8}"/>
              </a:ext>
            </a:extLst>
          </p:cNvPr>
          <p:cNvSpPr/>
          <p:nvPr/>
        </p:nvSpPr>
        <p:spPr>
          <a:xfrm>
            <a:off x="4956518" y="2079438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FAF7C-7D9C-FF4E-9EB5-9F4DBF6B1F12}"/>
              </a:ext>
            </a:extLst>
          </p:cNvPr>
          <p:cNvSpPr txBox="1"/>
          <p:nvPr/>
        </p:nvSpPr>
        <p:spPr>
          <a:xfrm>
            <a:off x="5210908" y="2030167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17738-5CFF-ED43-97A0-44DC49064D7C}"/>
              </a:ext>
            </a:extLst>
          </p:cNvPr>
          <p:cNvSpPr/>
          <p:nvPr/>
        </p:nvSpPr>
        <p:spPr>
          <a:xfrm>
            <a:off x="4956518" y="2727034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2DB3F-0FA4-254A-B147-7E116CACD1BD}"/>
              </a:ext>
            </a:extLst>
          </p:cNvPr>
          <p:cNvSpPr txBox="1"/>
          <p:nvPr/>
        </p:nvSpPr>
        <p:spPr>
          <a:xfrm>
            <a:off x="5210906" y="2567716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8DFD7-D3A7-1149-ADE7-7574E5734382}"/>
              </a:ext>
            </a:extLst>
          </p:cNvPr>
          <p:cNvSpPr/>
          <p:nvPr/>
        </p:nvSpPr>
        <p:spPr>
          <a:xfrm>
            <a:off x="322944" y="1405317"/>
            <a:ext cx="451865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Reminder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: We want to compute </a:t>
            </a:r>
          </a:p>
          <a:p>
            <a:endParaRPr lang="en-US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for some specific values of </a:t>
            </a:r>
            <a:r>
              <a:rPr lang="en-US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x</a:t>
            </a:r>
            <a:r>
              <a:rPr lang="en-US" b="1" baseline="-25000" dirty="0">
                <a:solidFill>
                  <a:srgbClr val="000000"/>
                </a:solidFill>
                <a:latin typeface="Palatino Linotype" panose="0204050205050503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Palatino Linotype" panose="02040502050505030304" pitchFamily="18" charset="0"/>
              </a:rPr>
              <a:t>x</a:t>
            </a:r>
            <a:r>
              <a:rPr lang="en-US" b="1" baseline="-25000" dirty="0">
                <a:solidFill>
                  <a:srgbClr val="000000"/>
                </a:solidFill>
                <a:latin typeface="Palatino Linotype" panose="0204050205050503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, e.g. we want to compute the </a:t>
            </a:r>
            <a:r>
              <a:rPr lang="en-US" u="sng" dirty="0">
                <a:solidFill>
                  <a:srgbClr val="000000"/>
                </a:solidFill>
                <a:latin typeface="Palatino Linotype" panose="02040502050505030304" pitchFamily="18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 of the network for a given set of </a:t>
            </a:r>
            <a:r>
              <a:rPr lang="en-US" u="sng" dirty="0">
                <a:solidFill>
                  <a:srgbClr val="000000"/>
                </a:solidFill>
                <a:latin typeface="Palatino Linotype" panose="02040502050505030304" pitchFamily="18" charset="0"/>
              </a:rPr>
              <a:t>inputs</a:t>
            </a:r>
          </a:p>
          <a:p>
            <a:endParaRPr lang="en-US" b="1" baseline="-250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This process is known as the </a:t>
            </a:r>
            <a:r>
              <a:rPr lang="en-US" u="sng" dirty="0">
                <a:solidFill>
                  <a:srgbClr val="000000"/>
                </a:solidFill>
                <a:latin typeface="Palatino Linotype" panose="02040502050505030304" pitchFamily="18" charset="0"/>
              </a:rPr>
              <a:t>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913A9-AA1E-5648-8659-5F10AE07EDCB}"/>
                  </a:ext>
                </a:extLst>
              </p:cNvPr>
              <p:cNvSpPr txBox="1"/>
              <p:nvPr/>
            </p:nvSpPr>
            <p:spPr>
              <a:xfrm>
                <a:off x="638160" y="1873484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913A9-AA1E-5648-8659-5F10AE07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0" y="1873484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926" t="-8108" r="-3241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E35F81-2B36-B948-9422-E847E9C4C5F4}"/>
              </a:ext>
            </a:extLst>
          </p:cNvPr>
          <p:cNvCxnSpPr>
            <a:cxnSpLocks/>
          </p:cNvCxnSpPr>
          <p:nvPr/>
        </p:nvCxnSpPr>
        <p:spPr>
          <a:xfrm>
            <a:off x="5681709" y="1890901"/>
            <a:ext cx="197508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52A6C2-E352-174F-8EB2-E70A77D9E8D7}"/>
              </a:ext>
            </a:extLst>
          </p:cNvPr>
          <p:cNvSpPr txBox="1"/>
          <p:nvPr/>
        </p:nvSpPr>
        <p:spPr>
          <a:xfrm>
            <a:off x="4790904" y="1697723"/>
            <a:ext cx="89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7EE514-0B99-1048-A805-D20BD4B0155D}"/>
              </a:ext>
            </a:extLst>
          </p:cNvPr>
          <p:cNvSpPr txBox="1"/>
          <p:nvPr/>
        </p:nvSpPr>
        <p:spPr>
          <a:xfrm>
            <a:off x="5700751" y="1490032"/>
            <a:ext cx="188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9136B-A5C3-AD4E-956F-108E1490955E}"/>
              </a:ext>
            </a:extLst>
          </p:cNvPr>
          <p:cNvSpPr txBox="1"/>
          <p:nvPr/>
        </p:nvSpPr>
        <p:spPr>
          <a:xfrm>
            <a:off x="7639672" y="1683151"/>
            <a:ext cx="106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56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CC73B8F-B0DF-6847-9201-6830F07E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432" t="38293" r="32906" b="36875"/>
          <a:stretch/>
        </p:blipFill>
        <p:spPr>
          <a:xfrm>
            <a:off x="539745" y="1001267"/>
            <a:ext cx="5230653" cy="353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3A91C-790A-A74B-8331-EFCAF4892577}"/>
              </a:ext>
            </a:extLst>
          </p:cNvPr>
          <p:cNvSpPr txBox="1"/>
          <p:nvPr/>
        </p:nvSpPr>
        <p:spPr>
          <a:xfrm>
            <a:off x="774119" y="1318024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9B9C7-C72F-5E4D-9C77-8A80E7E216E6}"/>
              </a:ext>
            </a:extLst>
          </p:cNvPr>
          <p:cNvSpPr txBox="1"/>
          <p:nvPr/>
        </p:nvSpPr>
        <p:spPr>
          <a:xfrm>
            <a:off x="7038129" y="1318024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/>
              <p:nvPr/>
            </p:nvSpPr>
            <p:spPr>
              <a:xfrm>
                <a:off x="6269202" y="2554971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C26D73-972A-C84D-82B3-D32627DF5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554971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5263" r="-2778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6F363-E40E-5746-B6C5-E3DAC75B8B9A}"/>
              </a:ext>
            </a:extLst>
          </p:cNvPr>
          <p:cNvCxnSpPr>
            <a:cxnSpLocks/>
          </p:cNvCxnSpPr>
          <p:nvPr/>
        </p:nvCxnSpPr>
        <p:spPr>
          <a:xfrm>
            <a:off x="5689599" y="2816136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64DA41-A78D-434D-A5AF-ED7C3A0B4AE8}"/>
              </a:ext>
            </a:extLst>
          </p:cNvPr>
          <p:cNvSpPr/>
          <p:nvPr/>
        </p:nvSpPr>
        <p:spPr>
          <a:xfrm>
            <a:off x="893618" y="2092991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FAF7C-7D9C-FF4E-9EB5-9F4DBF6B1F12}"/>
              </a:ext>
            </a:extLst>
          </p:cNvPr>
          <p:cNvSpPr txBox="1"/>
          <p:nvPr/>
        </p:nvSpPr>
        <p:spPr>
          <a:xfrm>
            <a:off x="1091791" y="2056343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17738-5CFF-ED43-97A0-44DC49064D7C}"/>
              </a:ext>
            </a:extLst>
          </p:cNvPr>
          <p:cNvSpPr/>
          <p:nvPr/>
        </p:nvSpPr>
        <p:spPr>
          <a:xfrm>
            <a:off x="890740" y="2970582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2DB3F-0FA4-254A-B147-7E116CACD1BD}"/>
              </a:ext>
            </a:extLst>
          </p:cNvPr>
          <p:cNvSpPr txBox="1"/>
          <p:nvPr/>
        </p:nvSpPr>
        <p:spPr>
          <a:xfrm>
            <a:off x="1091791" y="2855156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8EFD1-EDB1-8742-ADCF-0E610129E96F}"/>
              </a:ext>
            </a:extLst>
          </p:cNvPr>
          <p:cNvGrpSpPr/>
          <p:nvPr/>
        </p:nvGrpSpPr>
        <p:grpSpPr>
          <a:xfrm>
            <a:off x="600974" y="1908758"/>
            <a:ext cx="1541243" cy="2838295"/>
            <a:chOff x="600974" y="1752791"/>
            <a:chExt cx="1541243" cy="28382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E01860-D243-414B-BB7F-409F39E989FE}"/>
                </a:ext>
              </a:extLst>
            </p:cNvPr>
            <p:cNvSpPr/>
            <p:nvPr/>
          </p:nvSpPr>
          <p:spPr>
            <a:xfrm>
              <a:off x="914396" y="1752791"/>
              <a:ext cx="914400" cy="18147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59E21F-ABE6-4744-9CC4-0BA1BB714E13}"/>
                </a:ext>
              </a:extLst>
            </p:cNvPr>
            <p:cNvSpPr txBox="1"/>
            <p:nvPr/>
          </p:nvSpPr>
          <p:spPr>
            <a:xfrm>
              <a:off x="600974" y="4067866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Layer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FB1B9F-EF07-6349-AB2F-D0EA29A630B5}"/>
              </a:ext>
            </a:extLst>
          </p:cNvPr>
          <p:cNvGrpSpPr/>
          <p:nvPr/>
        </p:nvGrpSpPr>
        <p:grpSpPr>
          <a:xfrm>
            <a:off x="1875397" y="1474713"/>
            <a:ext cx="1541243" cy="3277006"/>
            <a:chOff x="1875397" y="1318746"/>
            <a:chExt cx="1541243" cy="32770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4BE0F2-E632-EF4C-A832-5AF5CA6C8EDF}"/>
                </a:ext>
              </a:extLst>
            </p:cNvPr>
            <p:cNvSpPr/>
            <p:nvPr/>
          </p:nvSpPr>
          <p:spPr>
            <a:xfrm>
              <a:off x="2188819" y="1318746"/>
              <a:ext cx="914400" cy="2665915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79008C-F7FF-2144-BD06-3CDBE4D37ACF}"/>
                </a:ext>
              </a:extLst>
            </p:cNvPr>
            <p:cNvSpPr txBox="1"/>
            <p:nvPr/>
          </p:nvSpPr>
          <p:spPr>
            <a:xfrm>
              <a:off x="1875397" y="4072532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Hidden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Layer 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911ACD-86A3-D34B-A9C7-A7840C82C936}"/>
              </a:ext>
            </a:extLst>
          </p:cNvPr>
          <p:cNvGrpSpPr/>
          <p:nvPr/>
        </p:nvGrpSpPr>
        <p:grpSpPr>
          <a:xfrm>
            <a:off x="3234637" y="1474712"/>
            <a:ext cx="1541243" cy="3272341"/>
            <a:chOff x="3234637" y="1318745"/>
            <a:chExt cx="1541243" cy="32723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88A1C1-EFBA-A045-B939-02D5ED1703A2}"/>
                </a:ext>
              </a:extLst>
            </p:cNvPr>
            <p:cNvSpPr/>
            <p:nvPr/>
          </p:nvSpPr>
          <p:spPr>
            <a:xfrm>
              <a:off x="3548059" y="1318745"/>
              <a:ext cx="914400" cy="2665915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45108D-7DB9-014B-8477-1D9EA339D0DB}"/>
                </a:ext>
              </a:extLst>
            </p:cNvPr>
            <p:cNvSpPr txBox="1"/>
            <p:nvPr/>
          </p:nvSpPr>
          <p:spPr>
            <a:xfrm>
              <a:off x="3234637" y="4067866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Hidden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Layer 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12E45-E3B0-8C48-908F-7C8811843DE8}"/>
              </a:ext>
            </a:extLst>
          </p:cNvPr>
          <p:cNvGrpSpPr/>
          <p:nvPr/>
        </p:nvGrpSpPr>
        <p:grpSpPr>
          <a:xfrm>
            <a:off x="4602044" y="2341705"/>
            <a:ext cx="1541243" cy="2391605"/>
            <a:chOff x="4602044" y="2185738"/>
            <a:chExt cx="1541243" cy="23916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1643CC-1F0A-E245-A22E-84A92711D49C}"/>
                </a:ext>
              </a:extLst>
            </p:cNvPr>
            <p:cNvSpPr/>
            <p:nvPr/>
          </p:nvSpPr>
          <p:spPr>
            <a:xfrm>
              <a:off x="4915466" y="2185738"/>
              <a:ext cx="914400" cy="95380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5783D3-907D-2843-A8DE-E8816F5C9CF6}"/>
                </a:ext>
              </a:extLst>
            </p:cNvPr>
            <p:cNvSpPr txBox="1"/>
            <p:nvPr/>
          </p:nvSpPr>
          <p:spPr>
            <a:xfrm>
              <a:off x="4602044" y="4054123"/>
              <a:ext cx="1541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Output </a:t>
              </a:r>
            </a:p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791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002062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03812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2816931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093786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1091791" y="2057138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2971377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1091791" y="2855951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A20BA2A-7405-8B44-BA0B-FAEB8AE74A7A}"/>
              </a:ext>
            </a:extLst>
          </p:cNvPr>
          <p:cNvSpPr/>
          <p:nvPr/>
        </p:nvSpPr>
        <p:spPr>
          <a:xfrm>
            <a:off x="2359097" y="1665250"/>
            <a:ext cx="560704" cy="53801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FE980D-5882-7F44-8FFA-56F403BE2FF3}"/>
              </a:ext>
            </a:extLst>
          </p:cNvPr>
          <p:cNvSpPr/>
          <p:nvPr/>
        </p:nvSpPr>
        <p:spPr>
          <a:xfrm>
            <a:off x="2359097" y="2550394"/>
            <a:ext cx="560704" cy="53801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367FBF-D41F-6F49-9372-0FE1015EF3A3}"/>
              </a:ext>
            </a:extLst>
          </p:cNvPr>
          <p:cNvSpPr/>
          <p:nvPr/>
        </p:nvSpPr>
        <p:spPr>
          <a:xfrm>
            <a:off x="2351654" y="3413671"/>
            <a:ext cx="560704" cy="53801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38A949-D15E-B74F-88BD-BCA0EFB720C0}"/>
              </a:ext>
            </a:extLst>
          </p:cNvPr>
          <p:cNvSpPr/>
          <p:nvPr/>
        </p:nvSpPr>
        <p:spPr>
          <a:xfrm>
            <a:off x="2188819" y="1475502"/>
            <a:ext cx="914400" cy="2665915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9014-A586-D546-AA34-781282643E49}"/>
              </a:ext>
            </a:extLst>
          </p:cNvPr>
          <p:cNvSpPr txBox="1"/>
          <p:nvPr/>
        </p:nvSpPr>
        <p:spPr>
          <a:xfrm>
            <a:off x="3675016" y="4141417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Units in </a:t>
            </a:r>
            <a:r>
              <a:rPr lang="en-US" dirty="0">
                <a:solidFill>
                  <a:schemeClr val="tx2"/>
                </a:solidFill>
              </a:rPr>
              <a:t>hidden layer 1 </a:t>
            </a:r>
            <a:r>
              <a:rPr lang="en-US" dirty="0"/>
              <a:t>each compute their output, given the </a:t>
            </a:r>
            <a:r>
              <a:rPr lang="en-US" dirty="0">
                <a:solidFill>
                  <a:srgbClr val="C00000"/>
                </a:solidFill>
              </a:rPr>
              <a:t>input values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CB5838-F910-124E-89D6-4631DFD4A71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101423" y="4032069"/>
            <a:ext cx="573593" cy="4325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D6052-F8FD-1346-B855-FAA43538DB57}"/>
              </a:ext>
            </a:extLst>
          </p:cNvPr>
          <p:cNvCxnSpPr>
            <a:cxnSpLocks/>
          </p:cNvCxnSpPr>
          <p:nvPr/>
        </p:nvCxnSpPr>
        <p:spPr>
          <a:xfrm flipH="1">
            <a:off x="2895712" y="1354832"/>
            <a:ext cx="621412" cy="38963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0638C3-3A36-184C-854E-510AB190F05A}"/>
              </a:ext>
            </a:extLst>
          </p:cNvPr>
          <p:cNvSpPr txBox="1"/>
          <p:nvPr/>
        </p:nvSpPr>
        <p:spPr>
          <a:xfrm>
            <a:off x="3456416" y="1065460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unit is computing weighted sum +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255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002062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03812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2816931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093786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1091791" y="2057138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2971377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1091791" y="2855951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A20BA2A-7405-8B44-BA0B-FAEB8AE74A7A}"/>
              </a:ext>
            </a:extLst>
          </p:cNvPr>
          <p:cNvSpPr/>
          <p:nvPr/>
        </p:nvSpPr>
        <p:spPr>
          <a:xfrm>
            <a:off x="3727970" y="2111305"/>
            <a:ext cx="560704" cy="53801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367FBF-D41F-6F49-9372-0FE1015EF3A3}"/>
              </a:ext>
            </a:extLst>
          </p:cNvPr>
          <p:cNvSpPr/>
          <p:nvPr/>
        </p:nvSpPr>
        <p:spPr>
          <a:xfrm>
            <a:off x="3731027" y="2988795"/>
            <a:ext cx="560704" cy="53801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38A949-D15E-B74F-88BD-BCA0EFB720C0}"/>
              </a:ext>
            </a:extLst>
          </p:cNvPr>
          <p:cNvSpPr/>
          <p:nvPr/>
        </p:nvSpPr>
        <p:spPr>
          <a:xfrm>
            <a:off x="3566713" y="1987675"/>
            <a:ext cx="914400" cy="1652711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9014-A586-D546-AA34-781282643E49}"/>
              </a:ext>
            </a:extLst>
          </p:cNvPr>
          <p:cNvSpPr txBox="1"/>
          <p:nvPr/>
        </p:nvSpPr>
        <p:spPr>
          <a:xfrm>
            <a:off x="3675016" y="4141417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Units in </a:t>
            </a:r>
            <a:r>
              <a:rPr lang="en-US" dirty="0">
                <a:solidFill>
                  <a:schemeClr val="tx2"/>
                </a:solidFill>
              </a:rPr>
              <a:t>hidden layer 2 </a:t>
            </a:r>
            <a:r>
              <a:rPr lang="en-US" dirty="0"/>
              <a:t>taking the </a:t>
            </a:r>
            <a:r>
              <a:rPr lang="en-US" i="1" dirty="0"/>
              <a:t>output</a:t>
            </a:r>
            <a:r>
              <a:rPr lang="en-US" dirty="0"/>
              <a:t> of </a:t>
            </a:r>
            <a:r>
              <a:rPr lang="en-US" dirty="0">
                <a:solidFill>
                  <a:schemeClr val="tx2"/>
                </a:solidFill>
              </a:rPr>
              <a:t>hidden layer 1</a:t>
            </a:r>
            <a:r>
              <a:rPr lang="en-US" dirty="0"/>
              <a:t> as their </a:t>
            </a:r>
            <a:r>
              <a:rPr lang="en-US" i="1" dirty="0"/>
              <a:t>input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CB5838-F910-124E-89D6-4631DFD4A71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599071"/>
            <a:ext cx="573592" cy="4325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9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8B120BD-84BC-7643-957B-68A3F7995643}"/>
              </a:ext>
            </a:extLst>
          </p:cNvPr>
          <p:cNvSpPr txBox="1">
            <a:spLocks/>
          </p:cNvSpPr>
          <p:nvPr/>
        </p:nvSpPr>
        <p:spPr>
          <a:xfrm>
            <a:off x="527630" y="1102519"/>
            <a:ext cx="7074289" cy="32512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900" dirty="0"/>
              <a:t>By far the most popular type of ML in medicine and other applied areas. Goal is to predict a new y given a new X, using historical </a:t>
            </a:r>
            <a:r>
              <a:rPr lang="en-US" sz="1900" dirty="0" err="1"/>
              <a:t>ys</a:t>
            </a:r>
            <a:r>
              <a:rPr lang="en-US" sz="1900" dirty="0"/>
              <a:t> and </a:t>
            </a:r>
            <a:r>
              <a:rPr lang="en-US" sz="1900" dirty="0" err="1"/>
              <a:t>Xs</a:t>
            </a:r>
            <a:r>
              <a:rPr lang="en-US" sz="1900" dirty="0"/>
              <a:t> as training data</a:t>
            </a:r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r>
              <a:rPr lang="en-US" sz="1900" dirty="0"/>
              <a:t>Boils to estimating some conditional distribution y | x:</a:t>
            </a:r>
          </a:p>
          <a:p>
            <a:pPr fontAlgn="base"/>
            <a:r>
              <a:rPr lang="en-US" sz="1900" dirty="0"/>
              <a:t>If y is discrete, then it’s classification</a:t>
            </a:r>
          </a:p>
          <a:p>
            <a:pPr fontAlgn="base"/>
            <a:r>
              <a:rPr lang="en-US" sz="1900" dirty="0"/>
              <a:t>If y is continuous, then it’s regression</a:t>
            </a:r>
          </a:p>
          <a:p>
            <a:pPr fontAlgn="base"/>
            <a:endParaRPr lang="en-US" sz="1900" dirty="0"/>
          </a:p>
          <a:p>
            <a:pPr marL="0" indent="0" fontAlgn="base">
              <a:buNone/>
            </a:pPr>
            <a:r>
              <a:rPr lang="en-US" sz="1900" dirty="0"/>
              <a:t>Popular methods include SVMs, trees (bagged/boosted), MARS, neural nets (more later), </a:t>
            </a:r>
            <a:r>
              <a:rPr lang="en-US" sz="1900" dirty="0" err="1"/>
              <a:t>etc</a:t>
            </a: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8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002062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03812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538343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2816931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093786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1091791" y="2057138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2971377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1091791" y="2855951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367FBF-D41F-6F49-9372-0FE1015EF3A3}"/>
              </a:ext>
            </a:extLst>
          </p:cNvPr>
          <p:cNvSpPr/>
          <p:nvPr/>
        </p:nvSpPr>
        <p:spPr>
          <a:xfrm>
            <a:off x="5106431" y="2541685"/>
            <a:ext cx="560704" cy="538017"/>
          </a:xfrm>
          <a:prstGeom prst="ellipse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38A949-D15E-B74F-88BD-BCA0EFB720C0}"/>
              </a:ext>
            </a:extLst>
          </p:cNvPr>
          <p:cNvSpPr/>
          <p:nvPr/>
        </p:nvSpPr>
        <p:spPr>
          <a:xfrm>
            <a:off x="4929583" y="2375003"/>
            <a:ext cx="914400" cy="823916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9014-A586-D546-AA34-781282643E49}"/>
              </a:ext>
            </a:extLst>
          </p:cNvPr>
          <p:cNvSpPr txBox="1"/>
          <p:nvPr/>
        </p:nvSpPr>
        <p:spPr>
          <a:xfrm>
            <a:off x="3681580" y="3877815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in </a:t>
            </a:r>
            <a:r>
              <a:rPr lang="en-US" dirty="0">
                <a:solidFill>
                  <a:srgbClr val="00B050"/>
                </a:solidFill>
              </a:rPr>
              <a:t>output layer </a:t>
            </a:r>
            <a:r>
              <a:rPr lang="en-US" dirty="0"/>
              <a:t>taking the </a:t>
            </a:r>
            <a:r>
              <a:rPr lang="en-US" i="1" dirty="0"/>
              <a:t>output</a:t>
            </a:r>
            <a:r>
              <a:rPr lang="en-US" dirty="0"/>
              <a:t> of </a:t>
            </a:r>
            <a:r>
              <a:rPr lang="en-US" dirty="0">
                <a:solidFill>
                  <a:schemeClr val="tx2"/>
                </a:solidFill>
              </a:rPr>
              <a:t>hidden layer 2</a:t>
            </a:r>
            <a:r>
              <a:rPr lang="en-US" dirty="0"/>
              <a:t> as its </a:t>
            </a:r>
            <a:r>
              <a:rPr lang="en-US" i="1" dirty="0"/>
              <a:t>input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CB5838-F910-124E-89D6-4631DFD4A716}"/>
              </a:ext>
            </a:extLst>
          </p:cNvPr>
          <p:cNvCxnSpPr>
            <a:cxnSpLocks/>
          </p:cNvCxnSpPr>
          <p:nvPr/>
        </p:nvCxnSpPr>
        <p:spPr>
          <a:xfrm flipV="1">
            <a:off x="5397857" y="3315148"/>
            <a:ext cx="0" cy="56266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B31A3B-66E7-3F4A-B349-7353C32B4BEA}"/>
              </a:ext>
            </a:extLst>
          </p:cNvPr>
          <p:cNvSpPr txBox="1"/>
          <p:nvPr/>
        </p:nvSpPr>
        <p:spPr>
          <a:xfrm>
            <a:off x="3640683" y="883971"/>
            <a:ext cx="405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 function will be a </a:t>
            </a:r>
            <a:r>
              <a:rPr lang="en-US" i="1" dirty="0"/>
              <a:t>sigmoid</a:t>
            </a:r>
            <a:r>
              <a:rPr lang="en-US" dirty="0"/>
              <a:t> to convert weighted sum into a probability</a:t>
            </a:r>
            <a:endParaRPr lang="en-US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58384D-3AD0-4B43-8F58-50260D79D852}"/>
              </a:ext>
            </a:extLst>
          </p:cNvPr>
          <p:cNvCxnSpPr>
            <a:cxnSpLocks/>
          </p:cNvCxnSpPr>
          <p:nvPr/>
        </p:nvCxnSpPr>
        <p:spPr>
          <a:xfrm>
            <a:off x="5770398" y="1654629"/>
            <a:ext cx="300947" cy="917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315576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THE 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632333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038129" y="1632333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269202" y="2851857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851857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3130445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407300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1091791" y="2370652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3284891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1091791" y="3169465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F5843-AF46-014E-8812-3F4274424E58}"/>
              </a:ext>
            </a:extLst>
          </p:cNvPr>
          <p:cNvCxnSpPr>
            <a:cxnSpLocks/>
          </p:cNvCxnSpPr>
          <p:nvPr/>
        </p:nvCxnSpPr>
        <p:spPr>
          <a:xfrm>
            <a:off x="1544319" y="1480835"/>
            <a:ext cx="58434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B2126F-8A45-9947-8BD8-68EA2472D373}"/>
              </a:ext>
            </a:extLst>
          </p:cNvPr>
          <p:cNvSpPr txBox="1"/>
          <p:nvPr/>
        </p:nvSpPr>
        <p:spPr>
          <a:xfrm>
            <a:off x="1880715" y="1034286"/>
            <a:ext cx="538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forward pass = convert inputs to outputs</a:t>
            </a:r>
          </a:p>
        </p:txBody>
      </p:sp>
    </p:spTree>
    <p:extLst>
      <p:ext uri="{BB962C8B-B14F-4D97-AF65-F5344CB8AC3E}">
        <p14:creationId xmlns:p14="http://schemas.microsoft.com/office/powerpoint/2010/main" val="34409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LOSS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45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986" t="45963" r="33318" b="44357"/>
          <a:stretch/>
        </p:blipFill>
        <p:spPr>
          <a:xfrm>
            <a:off x="4685217" y="1780282"/>
            <a:ext cx="1117599" cy="1377718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THE OUTPUT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151346" y="1005315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320073" y="2238308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73" y="2238308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5263" r="-3241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743439" y="2503427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FAC96D8-D952-964F-98C6-E5C9F427313C}"/>
              </a:ext>
            </a:extLst>
          </p:cNvPr>
          <p:cNvSpPr/>
          <p:nvPr/>
        </p:nvSpPr>
        <p:spPr>
          <a:xfrm>
            <a:off x="5028682" y="2041942"/>
            <a:ext cx="914400" cy="953806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BA05A0-F8F8-B149-8A2F-6AC3E8A78334}"/>
              </a:ext>
            </a:extLst>
          </p:cNvPr>
          <p:cNvSpPr txBox="1"/>
          <p:nvPr/>
        </p:nvSpPr>
        <p:spPr>
          <a:xfrm>
            <a:off x="4715261" y="3488068"/>
            <a:ext cx="154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Output 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E731C-1E8A-EF4F-B6D0-CD9B5775E3E1}"/>
              </a:ext>
            </a:extLst>
          </p:cNvPr>
          <p:cNvSpPr txBox="1"/>
          <p:nvPr/>
        </p:nvSpPr>
        <p:spPr>
          <a:xfrm>
            <a:off x="568233" y="1249065"/>
            <a:ext cx="41169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</a:t>
            </a:r>
            <a:r>
              <a:rPr lang="en-US" dirty="0"/>
              <a:t>: After the </a:t>
            </a:r>
            <a:r>
              <a:rPr lang="en-US" u="sng" dirty="0"/>
              <a:t>forward pass</a:t>
            </a:r>
            <a:r>
              <a:rPr lang="en-US" dirty="0"/>
              <a:t>, the </a:t>
            </a:r>
            <a:r>
              <a:rPr lang="en-US" dirty="0">
                <a:solidFill>
                  <a:srgbClr val="00B050"/>
                </a:solidFill>
              </a:rPr>
              <a:t>output layer</a:t>
            </a:r>
            <a:r>
              <a:rPr lang="en-US" dirty="0"/>
              <a:t> gives us the probability y=1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Question:</a:t>
            </a:r>
            <a:r>
              <a:rPr lang="en-US" dirty="0"/>
              <a:t> Are the probabilities it’s giving us any good?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Loss Function: </a:t>
            </a:r>
            <a:r>
              <a:rPr lang="en-US" dirty="0"/>
              <a:t>A function that returns a single number that indicates how closely a prediction matches the true label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06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LOSS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5E731C-1E8A-EF4F-B6D0-CD9B5775E3E1}"/>
                  </a:ext>
                </a:extLst>
              </p:cNvPr>
              <p:cNvSpPr txBox="1"/>
              <p:nvPr/>
            </p:nvSpPr>
            <p:spPr>
              <a:xfrm>
                <a:off x="568233" y="1249065"/>
                <a:ext cx="694726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accepts a </a:t>
                </a:r>
                <a:r>
                  <a:rPr lang="en-US" u="sng" dirty="0"/>
                  <a:t>ground truth label</a:t>
                </a:r>
                <a:r>
                  <a:rPr lang="en-US" dirty="0"/>
                  <a:t> (</a:t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) and a </a:t>
                </a:r>
                <a:r>
                  <a:rPr lang="en-US" u="sng" dirty="0"/>
                  <a:t>prediction from the network</a:t>
                </a:r>
                <a:r>
                  <a:rPr lang="en-US" dirty="0"/>
                  <a:t> (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i</a:t>
                </a:r>
                <a:r>
                  <a:rPr lang="en-US" dirty="0"/>
                  <a:t>) for input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dirty="0"/>
                  <a:t> and returns a scalar value which indicates how well 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i</a:t>
                </a:r>
                <a:r>
                  <a:rPr lang="en-US" dirty="0"/>
                  <a:t> matches </a:t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i</a:t>
                </a:r>
                <a:r>
                  <a:rPr lang="en-US" i="1" dirty="0"/>
                  <a:t> </a:t>
                </a:r>
                <a:endParaRPr lang="en-US" i="1" baseline="-25000" dirty="0"/>
              </a:p>
              <a:p>
                <a:endParaRPr lang="en-US" i="1" baseline="-25000" dirty="0"/>
              </a:p>
              <a:p>
                <a:r>
                  <a:rPr lang="en-US" dirty="0"/>
                  <a:t>The goal of </a:t>
                </a:r>
                <a:r>
                  <a:rPr lang="en-US" i="1" dirty="0"/>
                  <a:t>learning</a:t>
                </a:r>
                <a:r>
                  <a:rPr lang="en-US" dirty="0"/>
                  <a:t> is to find values for the weights (</a:t>
                </a:r>
                <a:r>
                  <a:rPr lang="en-US" b="1" dirty="0"/>
                  <a:t>W</a:t>
                </a:r>
                <a:r>
                  <a:rPr lang="en-US" dirty="0"/>
                  <a:t>) which give the smallest value for the loss function over all examples in the dataset, e.g.</a:t>
                </a:r>
              </a:p>
              <a:p>
                <a:endParaRPr lang="en-US" i="1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5E731C-1E8A-EF4F-B6D0-CD9B5775E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3" y="1249065"/>
                <a:ext cx="6947264" cy="2215991"/>
              </a:xfrm>
              <a:prstGeom prst="rect">
                <a:avLst/>
              </a:prstGeom>
              <a:blipFill>
                <a:blip r:embed="rId3"/>
                <a:stretch>
                  <a:fillRect l="-730" t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CBD632-1617-0B4B-B707-814DA20F0E84}"/>
                  </a:ext>
                </a:extLst>
              </p:cNvPr>
              <p:cNvSpPr txBox="1"/>
              <p:nvPr/>
            </p:nvSpPr>
            <p:spPr>
              <a:xfrm>
                <a:off x="3473430" y="3086939"/>
                <a:ext cx="219714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CBD632-1617-0B4B-B707-814DA20F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30" y="3086939"/>
                <a:ext cx="2197140" cy="756233"/>
              </a:xfrm>
              <a:prstGeom prst="rect">
                <a:avLst/>
              </a:prstGeom>
              <a:blipFill>
                <a:blip r:embed="rId4"/>
                <a:stretch>
                  <a:fillRect l="-2286" t="-116393" r="-2857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5EB31F-E6A8-0D47-8D19-487B46D0D5B8}"/>
              </a:ext>
            </a:extLst>
          </p:cNvPr>
          <p:cNvSpPr txBox="1"/>
          <p:nvPr/>
        </p:nvSpPr>
        <p:spPr>
          <a:xfrm>
            <a:off x="568233" y="4060887"/>
            <a:ext cx="752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formula describes nearly all supervised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372630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EXAMPLE 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66E74CA-C808-5C48-8184-D545B61855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44321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4333919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4792667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547506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y</a:t>
                          </a:r>
                          <a:r>
                            <a:rPr lang="en-US" baseline="-25000" dirty="0" err="1"/>
                            <a:t>i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  <a:r>
                            <a:rPr lang="en-US" baseline="-25000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2924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4955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030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119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55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66E74CA-C808-5C48-8184-D545B618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6446760"/>
                  </p:ext>
                </p:extLst>
              </p:nvPr>
            </p:nvGraphicFramePr>
            <p:xfrm>
              <a:off x="1524000" y="2443219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4333919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64792667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547506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y</a:t>
                          </a:r>
                          <a:r>
                            <a:rPr lang="en-US" baseline="-25000" dirty="0" err="1"/>
                            <a:t>i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  <a:r>
                            <a:rPr lang="en-US" baseline="-25000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6897" r="-625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924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4955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3030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119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550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2EC4D8F-A239-A24B-8109-B9262951A105}"/>
              </a:ext>
            </a:extLst>
          </p:cNvPr>
          <p:cNvSpPr/>
          <p:nvPr/>
        </p:nvSpPr>
        <p:spPr>
          <a:xfrm>
            <a:off x="648787" y="1092204"/>
            <a:ext cx="7563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 classic loss function for binary classification is </a:t>
            </a:r>
            <a:r>
              <a:rPr lang="en-US" i="1" dirty="0">
                <a:latin typeface="Palatino Linotype" panose="02040502050505030304" pitchFamily="18" charset="0"/>
              </a:rPr>
              <a:t>binary cross-entropy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576F-D6FE-844C-B57A-E415AE376B3A}"/>
                  </a:ext>
                </a:extLst>
              </p:cNvPr>
              <p:cNvSpPr txBox="1"/>
              <p:nvPr/>
            </p:nvSpPr>
            <p:spPr>
              <a:xfrm>
                <a:off x="2171920" y="1696376"/>
                <a:ext cx="4800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576F-D6FE-844C-B57A-E415AE37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920" y="1696376"/>
                <a:ext cx="4800160" cy="276999"/>
              </a:xfrm>
              <a:prstGeom prst="rect">
                <a:avLst/>
              </a:prstGeom>
              <a:blipFill>
                <a:blip r:embed="rId4"/>
                <a:stretch>
                  <a:fillRect l="-528" t="-4545" r="-10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9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LOSS &amp; OUTPUT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6726B2-329C-8146-BECD-36EAFD69A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986" t="45963" r="33318" b="44357"/>
          <a:stretch/>
        </p:blipFill>
        <p:spPr>
          <a:xfrm>
            <a:off x="4685217" y="987787"/>
            <a:ext cx="1117599" cy="137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55B9C5-F59D-914E-AFCC-84E374BD7EC7}"/>
              </a:ext>
            </a:extLst>
          </p:cNvPr>
          <p:cNvSpPr txBox="1"/>
          <p:nvPr/>
        </p:nvSpPr>
        <p:spPr>
          <a:xfrm>
            <a:off x="7151346" y="822426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3DF00-733F-1841-B087-F5E7697A0562}"/>
                  </a:ext>
                </a:extLst>
              </p:cNvPr>
              <p:cNvSpPr txBox="1"/>
              <p:nvPr/>
            </p:nvSpPr>
            <p:spPr>
              <a:xfrm>
                <a:off x="6320073" y="1445819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3DF00-733F-1841-B087-F5E7697A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73" y="1445819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3241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912BFA-9A8F-5D4C-956E-66511C25ECEB}"/>
              </a:ext>
            </a:extLst>
          </p:cNvPr>
          <p:cNvCxnSpPr>
            <a:cxnSpLocks/>
          </p:cNvCxnSpPr>
          <p:nvPr/>
        </p:nvCxnSpPr>
        <p:spPr>
          <a:xfrm>
            <a:off x="5802816" y="1710932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B290A-603B-FC41-A367-2E7CC78D0641}"/>
              </a:ext>
            </a:extLst>
          </p:cNvPr>
          <p:cNvSpPr/>
          <p:nvPr/>
        </p:nvSpPr>
        <p:spPr>
          <a:xfrm>
            <a:off x="5019973" y="1249447"/>
            <a:ext cx="914400" cy="953806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B7D60-0888-B844-961D-7E469FA99BDE}"/>
              </a:ext>
            </a:extLst>
          </p:cNvPr>
          <p:cNvSpPr txBox="1"/>
          <p:nvPr/>
        </p:nvSpPr>
        <p:spPr>
          <a:xfrm>
            <a:off x="4715260" y="2266356"/>
            <a:ext cx="154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Output 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596B1-7699-3547-8E3F-0BA8E469CA43}"/>
              </a:ext>
            </a:extLst>
          </p:cNvPr>
          <p:cNvSpPr txBox="1"/>
          <p:nvPr/>
        </p:nvSpPr>
        <p:spPr>
          <a:xfrm>
            <a:off x="568233" y="1249065"/>
            <a:ext cx="41169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output layer</a:t>
            </a:r>
            <a:r>
              <a:rPr lang="en-US" dirty="0"/>
              <a:t> needs to “match” the loss function by producing an </a:t>
            </a:r>
            <a:r>
              <a:rPr lang="en-US" u="sng" dirty="0"/>
              <a:t>output</a:t>
            </a:r>
            <a:r>
              <a:rPr lang="en-US" dirty="0"/>
              <a:t> with the correct </a:t>
            </a:r>
            <a:r>
              <a:rPr lang="en-US" u="sng" dirty="0"/>
              <a:t>shape</a:t>
            </a:r>
            <a:r>
              <a:rPr lang="en-US" dirty="0"/>
              <a:t> and </a:t>
            </a:r>
            <a:r>
              <a:rPr lang="en-US" u="sng" dirty="0"/>
              <a:t>scale</a:t>
            </a:r>
          </a:p>
          <a:p>
            <a:endParaRPr lang="en-US" u="sng" dirty="0"/>
          </a:p>
          <a:p>
            <a:endParaRPr lang="en-US" dirty="0"/>
          </a:p>
          <a:p>
            <a:r>
              <a:rPr lang="en-US" dirty="0"/>
              <a:t>For binary cross entropy (BCE):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 the output layer needs to produce a single, positive number.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9EF04-CBC6-F44D-83EB-421413BE4340}"/>
                  </a:ext>
                </a:extLst>
              </p:cNvPr>
              <p:cNvSpPr txBox="1"/>
              <p:nvPr/>
            </p:nvSpPr>
            <p:spPr>
              <a:xfrm>
                <a:off x="865277" y="3206499"/>
                <a:ext cx="49375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9EF04-CBC6-F44D-83EB-421413BE4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77" y="3206499"/>
                <a:ext cx="4937539" cy="276999"/>
              </a:xfrm>
              <a:prstGeom prst="rect">
                <a:avLst/>
              </a:prstGeom>
              <a:blipFill>
                <a:blip r:embed="rId6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5EB77E-1EB0-F74E-8597-560B8983B894}"/>
              </a:ext>
            </a:extLst>
          </p:cNvPr>
          <p:cNvCxnSpPr/>
          <p:nvPr/>
        </p:nvCxnSpPr>
        <p:spPr>
          <a:xfrm>
            <a:off x="4715260" y="4032069"/>
            <a:ext cx="122782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6CDEAA-B33C-7443-B3A8-CDC616BAF993}"/>
              </a:ext>
            </a:extLst>
          </p:cNvPr>
          <p:cNvSpPr txBox="1"/>
          <p:nvPr/>
        </p:nvSpPr>
        <p:spPr>
          <a:xfrm>
            <a:off x="6320073" y="3413760"/>
            <a:ext cx="260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Output layer</a:t>
            </a:r>
            <a:r>
              <a:rPr lang="en-US" dirty="0"/>
              <a:t> needed by BCE: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hidden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activation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NETWORK MODULARITY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0C93EC-F871-A34D-88A6-6879AA96D3C5}"/>
              </a:ext>
            </a:extLst>
          </p:cNvPr>
          <p:cNvSpPr txBox="1"/>
          <p:nvPr/>
        </p:nvSpPr>
        <p:spPr>
          <a:xfrm>
            <a:off x="679269" y="1102519"/>
            <a:ext cx="7772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instead of a </a:t>
            </a:r>
            <a:r>
              <a:rPr lang="en-US" i="1" dirty="0"/>
              <a:t>binary</a:t>
            </a:r>
            <a:r>
              <a:rPr lang="en-US" dirty="0"/>
              <a:t> outcome we had a dataset where the outcome was </a:t>
            </a:r>
            <a:r>
              <a:rPr lang="en-US" i="1" dirty="0"/>
              <a:t>categorical</a:t>
            </a:r>
            <a:r>
              <a:rPr lang="en-US" dirty="0"/>
              <a:t>. Now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belongs to 1 of a possible 10 categories</a:t>
            </a:r>
          </a:p>
          <a:p>
            <a:endParaRPr lang="en-US" i="1" dirty="0"/>
          </a:p>
          <a:p>
            <a:r>
              <a:rPr lang="en-US" dirty="0"/>
              <a:t>How would we change the network to model this type of outcome?</a:t>
            </a:r>
          </a:p>
          <a:p>
            <a:endParaRPr lang="en-US" dirty="0"/>
          </a:p>
          <a:p>
            <a:r>
              <a:rPr lang="en-US" dirty="0"/>
              <a:t>Change the output layer to match!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New shape</a:t>
            </a:r>
            <a:r>
              <a:rPr lang="en-US" sz="1600" dirty="0"/>
              <a:t>: The output layer should have 10 units, one for each category. Each unit models the probability that </a:t>
            </a:r>
            <a:r>
              <a:rPr lang="en-US" sz="1600" i="1" dirty="0" err="1"/>
              <a:t>y</a:t>
            </a:r>
            <a:r>
              <a:rPr lang="en-US" sz="1600" i="1" baseline="-25000" dirty="0" err="1"/>
              <a:t>i</a:t>
            </a:r>
            <a:r>
              <a:rPr lang="en-US" sz="1600" dirty="0"/>
              <a:t> belongs to that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New activation</a:t>
            </a:r>
            <a:r>
              <a:rPr lang="en-US" sz="1600" dirty="0"/>
              <a:t>: The output values need to be probabilities that sum to 1. Use the </a:t>
            </a:r>
            <a:r>
              <a:rPr lang="en-US" sz="1600" i="1" dirty="0" err="1"/>
              <a:t>softmax</a:t>
            </a:r>
            <a:r>
              <a:rPr lang="en-US" sz="1600" dirty="0"/>
              <a:t> activation function</a:t>
            </a: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New loss function:</a:t>
            </a:r>
            <a:r>
              <a:rPr lang="en-US" sz="1600" dirty="0"/>
              <a:t> We would now use the </a:t>
            </a:r>
            <a:r>
              <a:rPr lang="en-US" sz="1600" i="1" dirty="0"/>
              <a:t>categorical cross-entropy </a:t>
            </a:r>
            <a:r>
              <a:rPr lang="en-US" sz="1600" dirty="0"/>
              <a:t>loss function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64374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THE SOFTMAX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0C93EC-F871-A34D-88A6-6879AA96D3C5}"/>
              </a:ext>
            </a:extLst>
          </p:cNvPr>
          <p:cNvSpPr txBox="1"/>
          <p:nvPr/>
        </p:nvSpPr>
        <p:spPr>
          <a:xfrm>
            <a:off x="679269" y="1102519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is an activation function applied to an entire </a:t>
            </a:r>
            <a:r>
              <a:rPr lang="en-US" i="1" dirty="0"/>
              <a:t>layer</a:t>
            </a:r>
            <a:r>
              <a:rPr lang="en-US" dirty="0"/>
              <a:t>, instead of individual neurons.</a:t>
            </a:r>
          </a:p>
          <a:p>
            <a:endParaRPr lang="en-US" i="1" u="sng" dirty="0"/>
          </a:p>
          <a:p>
            <a:r>
              <a:rPr lang="en-US" dirty="0"/>
              <a:t>It is the multidimensional generalization of the </a:t>
            </a:r>
            <a:r>
              <a:rPr lang="en-US" i="1" dirty="0"/>
              <a:t>sigmoid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Given a layer with </a:t>
            </a:r>
            <a:r>
              <a:rPr lang="en-US" b="1" dirty="0"/>
              <a:t>k</a:t>
            </a:r>
            <a:r>
              <a:rPr lang="en-US" dirty="0"/>
              <a:t> units, the output of neuron </a:t>
            </a:r>
            <a:r>
              <a:rPr lang="en-US" i="1" dirty="0" err="1"/>
              <a:t>h</a:t>
            </a:r>
            <a:r>
              <a:rPr lang="en-US" i="1" baseline="-25000" dirty="0" err="1"/>
              <a:t>j</a:t>
            </a:r>
            <a:r>
              <a:rPr lang="en-US" dirty="0"/>
              <a:t> in a </a:t>
            </a:r>
            <a:r>
              <a:rPr lang="en-US" dirty="0" err="1"/>
              <a:t>softmax</a:t>
            </a:r>
            <a:r>
              <a:rPr lang="en-US" dirty="0"/>
              <a:t> layer is given by: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converts the output of a layer into </a:t>
            </a:r>
            <a:r>
              <a:rPr lang="en-US" i="1" dirty="0"/>
              <a:t>multinomial</a:t>
            </a:r>
            <a:r>
              <a:rPr lang="en-US" dirty="0"/>
              <a:t> probabilities, e.g. numbers between 0 and 1 that combine to sum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2C421-41DE-294F-AD93-68E66A190B4E}"/>
                  </a:ext>
                </a:extLst>
              </p:cNvPr>
              <p:cNvSpPr txBox="1"/>
              <p:nvPr/>
            </p:nvSpPr>
            <p:spPr>
              <a:xfrm>
                <a:off x="3194462" y="3025781"/>
                <a:ext cx="2168607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2C421-41DE-294F-AD93-68E66A190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462" y="3025781"/>
                <a:ext cx="2168607" cy="616515"/>
              </a:xfrm>
              <a:prstGeom prst="rect">
                <a:avLst/>
              </a:prstGeom>
              <a:blipFill>
                <a:blip r:embed="rId3"/>
                <a:stretch>
                  <a:fillRect l="-3529" t="-20000" r="-3529" b="-10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9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NETWORK MODULARITY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54934-F31E-7B49-85E8-287508F0E5A6}"/>
              </a:ext>
            </a:extLst>
          </p:cNvPr>
          <p:cNvSpPr txBox="1"/>
          <p:nvPr/>
        </p:nvSpPr>
        <p:spPr>
          <a:xfrm>
            <a:off x="710673" y="1337209"/>
            <a:ext cx="89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06439-37DD-3B4C-8272-A7CB564536B2}"/>
              </a:ext>
            </a:extLst>
          </p:cNvPr>
          <p:cNvSpPr txBox="1"/>
          <p:nvPr/>
        </p:nvSpPr>
        <p:spPr>
          <a:xfrm>
            <a:off x="220258" y="3900117"/>
            <a:ext cx="138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Activation</a:t>
            </a:r>
          </a:p>
          <a:p>
            <a:pPr algn="ctr"/>
            <a:r>
              <a:rPr lang="en-US" b="1" dirty="0"/>
              <a:t>Loss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D6BB61-6C06-EC40-BAD4-938F5E28FE59}"/>
              </a:ext>
            </a:extLst>
          </p:cNvPr>
          <p:cNvGrpSpPr/>
          <p:nvPr/>
        </p:nvGrpSpPr>
        <p:grpSpPr>
          <a:xfrm>
            <a:off x="1702541" y="1373846"/>
            <a:ext cx="2367160" cy="3134385"/>
            <a:chOff x="1371600" y="1582862"/>
            <a:chExt cx="2367160" cy="31343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36370F-614D-8C47-B770-8B11BA1BDA40}"/>
                </a:ext>
              </a:extLst>
            </p:cNvPr>
            <p:cNvSpPr txBox="1"/>
            <p:nvPr/>
          </p:nvSpPr>
          <p:spPr>
            <a:xfrm>
              <a:off x="1546818" y="1582862"/>
              <a:ext cx="2019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Binary Classification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1F4188-E513-154B-A0C5-8D9A582AAD60}"/>
                </a:ext>
              </a:extLst>
            </p:cNvPr>
            <p:cNvCxnSpPr>
              <a:cxnSpLocks/>
            </p:cNvCxnSpPr>
            <p:nvPr/>
          </p:nvCxnSpPr>
          <p:spPr>
            <a:xfrm>
              <a:off x="1403064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BA714-A683-8748-9D9A-6969DB2ED0D5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C585E7-89E2-8B42-A9C9-731FE15BE387}"/>
                </a:ext>
              </a:extLst>
            </p:cNvPr>
            <p:cNvSpPr txBox="1"/>
            <p:nvPr/>
          </p:nvSpPr>
          <p:spPr>
            <a:xfrm>
              <a:off x="1546818" y="4194027"/>
              <a:ext cx="201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Sigmoid</a:t>
              </a:r>
            </a:p>
            <a:p>
              <a:pPr algn="ctr"/>
              <a:r>
                <a:rPr lang="en-US" sz="1400" dirty="0"/>
                <a:t>Binary cross-entropy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956A9-9CD6-9841-A921-51A3D6675A92}"/>
              </a:ext>
            </a:extLst>
          </p:cNvPr>
          <p:cNvGrpSpPr/>
          <p:nvPr/>
        </p:nvGrpSpPr>
        <p:grpSpPr>
          <a:xfrm>
            <a:off x="4026228" y="1373846"/>
            <a:ext cx="2635844" cy="3117516"/>
            <a:chOff x="3695287" y="1582862"/>
            <a:chExt cx="2635844" cy="3117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887689-FCAB-3F49-8937-F303BE598CD2}"/>
                </a:ext>
              </a:extLst>
            </p:cNvPr>
            <p:cNvSpPr txBox="1"/>
            <p:nvPr/>
          </p:nvSpPr>
          <p:spPr>
            <a:xfrm>
              <a:off x="3870505" y="1582862"/>
              <a:ext cx="2460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Categorical Classification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B59EAF-3018-694A-A4FB-99CF023AEFA1}"/>
                </a:ext>
              </a:extLst>
            </p:cNvPr>
            <p:cNvCxnSpPr>
              <a:cxnSpLocks/>
            </p:cNvCxnSpPr>
            <p:nvPr/>
          </p:nvCxnSpPr>
          <p:spPr>
            <a:xfrm>
              <a:off x="3726751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FBBC7A-A943-9B48-ABE6-B967A820A78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287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1EA1DF-BE7E-184B-ABAA-1EA2588E68F2}"/>
                </a:ext>
              </a:extLst>
            </p:cNvPr>
            <p:cNvSpPr txBox="1"/>
            <p:nvPr/>
          </p:nvSpPr>
          <p:spPr>
            <a:xfrm>
              <a:off x="3980785" y="4177158"/>
              <a:ext cx="2240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Softmax</a:t>
              </a:r>
              <a:endParaRPr lang="en-US" sz="1400" dirty="0"/>
            </a:p>
            <a:p>
              <a:pPr algn="ctr"/>
              <a:r>
                <a:rPr lang="en-US" sz="1400" dirty="0"/>
                <a:t>Categorical cross-entropy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7DDC58-4B35-3D4B-9033-5EC4803D6B7B}"/>
              </a:ext>
            </a:extLst>
          </p:cNvPr>
          <p:cNvSpPr txBox="1"/>
          <p:nvPr/>
        </p:nvSpPr>
        <p:spPr>
          <a:xfrm>
            <a:off x="358707" y="2716300"/>
            <a:ext cx="124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Network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D96E2CB-EF05-D142-98AE-05C77D00D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353" t="32000" r="35692" b="30752"/>
          <a:stretch/>
        </p:blipFill>
        <p:spPr>
          <a:xfrm>
            <a:off x="4745436" y="1980220"/>
            <a:ext cx="1372646" cy="191588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A442A4E-8832-FF47-98BB-3B9F01D322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3972" t="42220" r="36918" b="45139"/>
          <a:stretch/>
        </p:blipFill>
        <p:spPr>
          <a:xfrm>
            <a:off x="2238721" y="2575870"/>
            <a:ext cx="1297578" cy="65019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3A2A7A0-58AF-124C-B8A2-9C67A6FC8982}"/>
              </a:ext>
            </a:extLst>
          </p:cNvPr>
          <p:cNvGrpSpPr/>
          <p:nvPr/>
        </p:nvGrpSpPr>
        <p:grpSpPr>
          <a:xfrm>
            <a:off x="6344506" y="1373846"/>
            <a:ext cx="2635844" cy="3134385"/>
            <a:chOff x="3695287" y="1582862"/>
            <a:chExt cx="2635844" cy="313438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8D9875-EADD-764E-A9CE-8D7D3E3014BF}"/>
                </a:ext>
              </a:extLst>
            </p:cNvPr>
            <p:cNvSpPr txBox="1"/>
            <p:nvPr/>
          </p:nvSpPr>
          <p:spPr>
            <a:xfrm>
              <a:off x="3870505" y="1582862"/>
              <a:ext cx="2460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Regression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94ECDB-3F62-AD48-B449-4FE3B524E29D}"/>
                </a:ext>
              </a:extLst>
            </p:cNvPr>
            <p:cNvCxnSpPr>
              <a:cxnSpLocks/>
            </p:cNvCxnSpPr>
            <p:nvPr/>
          </p:nvCxnSpPr>
          <p:spPr>
            <a:xfrm>
              <a:off x="3726751" y="2116021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D3E3E0-7883-964B-9A0A-9AEF6566DF8A}"/>
                </a:ext>
              </a:extLst>
            </p:cNvPr>
            <p:cNvCxnSpPr>
              <a:cxnSpLocks/>
            </p:cNvCxnSpPr>
            <p:nvPr/>
          </p:nvCxnSpPr>
          <p:spPr>
            <a:xfrm>
              <a:off x="3695287" y="4103943"/>
              <a:ext cx="23356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FDA5B7-5253-5D41-84CE-D4F3214DCF68}"/>
                </a:ext>
              </a:extLst>
            </p:cNvPr>
            <p:cNvSpPr txBox="1"/>
            <p:nvPr/>
          </p:nvSpPr>
          <p:spPr>
            <a:xfrm>
              <a:off x="4034458" y="4194027"/>
              <a:ext cx="2240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Identity</a:t>
              </a:r>
            </a:p>
            <a:p>
              <a:pPr algn="ctr"/>
              <a:r>
                <a:rPr lang="en-US" sz="1400" dirty="0"/>
                <a:t>Mean-squared error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035022D6-3DA7-5345-BE60-59962105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3972" t="42220" r="36918" b="45139"/>
          <a:stretch/>
        </p:blipFill>
        <p:spPr>
          <a:xfrm>
            <a:off x="7101247" y="2575870"/>
            <a:ext cx="1297578" cy="6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SUPERVISED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3D8AB-1EA6-964E-AE5E-8C423869A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78" b="22788"/>
          <a:stretch/>
        </p:blipFill>
        <p:spPr>
          <a:xfrm>
            <a:off x="1566657" y="1564421"/>
            <a:ext cx="1167187" cy="116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6655D-3F0B-7C43-956A-036512FE7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49" b="22055"/>
          <a:stretch/>
        </p:blipFill>
        <p:spPr>
          <a:xfrm>
            <a:off x="1566657" y="3065599"/>
            <a:ext cx="1188434" cy="1178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247C7-3BD1-7B4E-82E1-645274052260}"/>
              </a:ext>
            </a:extLst>
          </p:cNvPr>
          <p:cNvSpPr txBox="1"/>
          <p:nvPr/>
        </p:nvSpPr>
        <p:spPr>
          <a:xfrm>
            <a:off x="4008989" y="4594790"/>
            <a:ext cx="5331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Gulshan, V., et. al. Development and validation of a deep learning algorithm for detection of diabetic retinopathy in retinal fundus photographs. </a:t>
            </a:r>
            <a:r>
              <a:rPr lang="en-US" sz="800" i="1" dirty="0"/>
              <a:t>Jama</a:t>
            </a:r>
            <a:r>
              <a:rPr lang="en-US" sz="800" dirty="0"/>
              <a:t>, </a:t>
            </a:r>
            <a:r>
              <a:rPr lang="en-US" sz="800" i="1" dirty="0"/>
              <a:t>316</a:t>
            </a:r>
            <a:r>
              <a:rPr lang="en-US" sz="800" dirty="0"/>
              <a:t>(22), pp.2402-2410.</a:t>
            </a:r>
          </a:p>
          <a:p>
            <a:endParaRPr lang="en-US" sz="800" dirty="0"/>
          </a:p>
          <a:p>
            <a:r>
              <a:rPr lang="en-US" sz="800" dirty="0"/>
              <a:t>https://</a:t>
            </a:r>
            <a:r>
              <a:rPr lang="en-US" sz="800" dirty="0" err="1"/>
              <a:t>www.blackline.com</a:t>
            </a:r>
            <a:r>
              <a:rPr lang="en-US" sz="800" dirty="0"/>
              <a:t>/blog/finance-automation/machine-learning-experts/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40C52-6427-634A-9A69-04EEAB06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11" y="1581226"/>
            <a:ext cx="1874553" cy="1124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60783-2ED2-E24F-880F-97E3EF5A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11" y="3088008"/>
            <a:ext cx="1874553" cy="11247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45F4F2-845C-1842-B5DC-EAF3FC6CB7B4}"/>
              </a:ext>
            </a:extLst>
          </p:cNvPr>
          <p:cNvCxnSpPr>
            <a:cxnSpLocks/>
          </p:cNvCxnSpPr>
          <p:nvPr/>
        </p:nvCxnSpPr>
        <p:spPr>
          <a:xfrm>
            <a:off x="2755091" y="2152096"/>
            <a:ext cx="65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8731AD-F672-1E43-ACD7-56768526B7D1}"/>
              </a:ext>
            </a:extLst>
          </p:cNvPr>
          <p:cNvCxnSpPr>
            <a:cxnSpLocks/>
          </p:cNvCxnSpPr>
          <p:nvPr/>
        </p:nvCxnSpPr>
        <p:spPr>
          <a:xfrm>
            <a:off x="5711076" y="2147993"/>
            <a:ext cx="65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6E17F2-CFC6-054E-9AE1-2A2D95130F9F}"/>
              </a:ext>
            </a:extLst>
          </p:cNvPr>
          <p:cNvCxnSpPr>
            <a:cxnSpLocks/>
          </p:cNvCxnSpPr>
          <p:nvPr/>
        </p:nvCxnSpPr>
        <p:spPr>
          <a:xfrm>
            <a:off x="5711076" y="3621428"/>
            <a:ext cx="65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0774D-311D-1742-9B4B-D3C881A45A43}"/>
              </a:ext>
            </a:extLst>
          </p:cNvPr>
          <p:cNvCxnSpPr>
            <a:cxnSpLocks/>
          </p:cNvCxnSpPr>
          <p:nvPr/>
        </p:nvCxnSpPr>
        <p:spPr>
          <a:xfrm>
            <a:off x="2755091" y="3636995"/>
            <a:ext cx="65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692C99-0214-2C46-AEF0-B408DF1E44C1}"/>
              </a:ext>
            </a:extLst>
          </p:cNvPr>
          <p:cNvSpPr txBox="1"/>
          <p:nvPr/>
        </p:nvSpPr>
        <p:spPr>
          <a:xfrm>
            <a:off x="1251895" y="1102519"/>
            <a:ext cx="153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(Features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4C811-670D-E94E-ABF6-F5197AFFFADA}"/>
              </a:ext>
            </a:extLst>
          </p:cNvPr>
          <p:cNvSpPr txBox="1"/>
          <p:nvPr/>
        </p:nvSpPr>
        <p:spPr>
          <a:xfrm>
            <a:off x="3721089" y="1102519"/>
            <a:ext cx="167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E8EB9-30D8-B44D-812D-B183F9A1B5DB}"/>
              </a:ext>
            </a:extLst>
          </p:cNvPr>
          <p:cNvSpPr txBox="1"/>
          <p:nvPr/>
        </p:nvSpPr>
        <p:spPr>
          <a:xfrm>
            <a:off x="6487730" y="1130105"/>
            <a:ext cx="167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(Labels)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2A6655-4453-6F48-92B8-5A5E74BE908F}"/>
              </a:ext>
            </a:extLst>
          </p:cNvPr>
          <p:cNvSpPr txBox="1"/>
          <p:nvPr/>
        </p:nvSpPr>
        <p:spPr>
          <a:xfrm>
            <a:off x="6447632" y="1932291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7CE4E-B1C7-1844-BB28-6055B9F69086}"/>
              </a:ext>
            </a:extLst>
          </p:cNvPr>
          <p:cNvSpPr txBox="1"/>
          <p:nvPr/>
        </p:nvSpPr>
        <p:spPr>
          <a:xfrm>
            <a:off x="6410158" y="3459804"/>
            <a:ext cx="17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E62A98-E94D-9842-B387-2C8FA79B4679}"/>
              </a:ext>
            </a:extLst>
          </p:cNvPr>
          <p:cNvSpPr txBox="1"/>
          <p:nvPr/>
        </p:nvSpPr>
        <p:spPr>
          <a:xfrm>
            <a:off x="3113791" y="1975279"/>
            <a:ext cx="291641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referred to as </a:t>
            </a:r>
            <a:r>
              <a:rPr lang="en-US" i="1" dirty="0"/>
              <a:t>training</a:t>
            </a:r>
            <a:r>
              <a:rPr lang="en-US" dirty="0"/>
              <a:t> the algorithm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0513BF-FF3A-424F-8334-48641E04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HOW DO NETWORKS LEARN?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MINIMIZING THE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54934-F31E-7B49-85E8-287508F0E5A6}"/>
              </a:ext>
            </a:extLst>
          </p:cNvPr>
          <p:cNvSpPr txBox="1"/>
          <p:nvPr/>
        </p:nvSpPr>
        <p:spPr>
          <a:xfrm>
            <a:off x="798768" y="1163479"/>
            <a:ext cx="7430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Question:</a:t>
            </a:r>
            <a:r>
              <a:rPr lang="en-US" dirty="0"/>
              <a:t> How do we find the set of weights that </a:t>
            </a:r>
            <a:r>
              <a:rPr lang="en-US" i="1" dirty="0"/>
              <a:t>minimizes</a:t>
            </a:r>
            <a:r>
              <a:rPr lang="en-US" dirty="0"/>
              <a:t> the loss function?</a:t>
            </a:r>
          </a:p>
          <a:p>
            <a:endParaRPr lang="en-US" u="sng" dirty="0"/>
          </a:p>
          <a:p>
            <a:r>
              <a:rPr lang="en-US" u="sng" dirty="0"/>
              <a:t>Answer:</a:t>
            </a:r>
            <a:r>
              <a:rPr lang="en-US" dirty="0"/>
              <a:t> The backpropagation (aka backprop) algorithm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2C755-A90D-9645-A89D-EEA8AEBC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52" y="2480378"/>
            <a:ext cx="1550906" cy="22868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642027-389F-0E46-83F1-E2CA5B87977E}"/>
              </a:ext>
            </a:extLst>
          </p:cNvPr>
          <p:cNvSpPr/>
          <p:nvPr/>
        </p:nvSpPr>
        <p:spPr>
          <a:xfrm>
            <a:off x="798768" y="2643189"/>
            <a:ext cx="4572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Paper which coined the term “backprop” was published by </a:t>
            </a:r>
            <a:r>
              <a:rPr lang="en-US" sz="1600" dirty="0" err="1"/>
              <a:t>Rumelhart</a:t>
            </a:r>
            <a:r>
              <a:rPr lang="en-US" sz="1600" dirty="0"/>
              <a:t>, Hinton, and Williams in Nature in 1986:</a:t>
            </a:r>
          </a:p>
          <a:p>
            <a:endParaRPr lang="en-US" sz="1000" dirty="0"/>
          </a:p>
          <a:p>
            <a:r>
              <a:rPr lang="en-US" sz="1600" dirty="0"/>
              <a:t>Many similar ideas before, see: http://</a:t>
            </a:r>
            <a:r>
              <a:rPr lang="en-US" sz="1600" dirty="0" err="1"/>
              <a:t>people.idsia.ch</a:t>
            </a:r>
            <a:r>
              <a:rPr lang="en-US" sz="1600" dirty="0"/>
              <a:t>/~</a:t>
            </a:r>
            <a:r>
              <a:rPr lang="en-US" sz="1600" dirty="0" err="1"/>
              <a:t>juergen</a:t>
            </a:r>
            <a:r>
              <a:rPr lang="en-US" sz="1600" dirty="0"/>
              <a:t>/who-invented-</a:t>
            </a:r>
            <a:r>
              <a:rPr lang="en-US" sz="1600" dirty="0" err="1"/>
              <a:t>backpropagation.html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697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642027-389F-0E46-83F1-E2CA5B87977E}"/>
              </a:ext>
            </a:extLst>
          </p:cNvPr>
          <p:cNvSpPr/>
          <p:nvPr/>
        </p:nvSpPr>
        <p:spPr>
          <a:xfrm>
            <a:off x="706619" y="1102519"/>
            <a:ext cx="76647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Assume that we have just </a:t>
            </a:r>
            <a:r>
              <a:rPr lang="en-US" u="sng" dirty="0"/>
              <a:t>one</a:t>
            </a:r>
            <a:r>
              <a:rPr lang="en-US" dirty="0"/>
              <a:t> sample: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features: </a:t>
            </a:r>
            <a:r>
              <a:rPr lang="en-US" i="1" dirty="0"/>
              <a:t>x</a:t>
            </a:r>
            <a:r>
              <a:rPr lang="en-US" i="1" baseline="-25000" dirty="0"/>
              <a:t>1i</a:t>
            </a:r>
            <a:r>
              <a:rPr lang="en-US" i="1" dirty="0"/>
              <a:t>, x</a:t>
            </a:r>
            <a:r>
              <a:rPr lang="en-US" i="1" baseline="-25000" dirty="0"/>
              <a:t>2i</a:t>
            </a:r>
            <a:r>
              <a:rPr lang="en-US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label</a:t>
            </a:r>
            <a:r>
              <a:rPr lang="en-US" i="1" dirty="0"/>
              <a:t>: </a:t>
            </a:r>
            <a:r>
              <a:rPr lang="en-US" i="1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and we’ve been given a network with </a:t>
            </a:r>
            <a:r>
              <a:rPr lang="en-US" u="sng" dirty="0"/>
              <a:t>random</a:t>
            </a:r>
            <a:r>
              <a:rPr lang="en-US" dirty="0"/>
              <a:t> values for the weights.</a:t>
            </a:r>
          </a:p>
          <a:p>
            <a:endParaRPr lang="en-US" dirty="0"/>
          </a:p>
          <a:p>
            <a:r>
              <a:rPr lang="en-US" u="sng" dirty="0"/>
              <a:t>Goal:</a:t>
            </a:r>
            <a:r>
              <a:rPr lang="en-US" dirty="0"/>
              <a:t> Find new values for the all weights that yields a lower value for the loss function</a:t>
            </a:r>
          </a:p>
          <a:p>
            <a:endParaRPr lang="en-US" dirty="0"/>
          </a:p>
          <a:p>
            <a:r>
              <a:rPr lang="en-US" u="sng" dirty="0" err="1"/>
              <a:t>Subgoal</a:t>
            </a:r>
            <a:r>
              <a:rPr lang="en-US" dirty="0"/>
              <a:t>: Find a new value for just </a:t>
            </a:r>
            <a:r>
              <a:rPr lang="en-US" u="sng" dirty="0"/>
              <a:t>one</a:t>
            </a:r>
            <a:r>
              <a:rPr lang="en-US" dirty="0"/>
              <a:t> of the weights that yields a lower value for 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4121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002062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IMPROVE A SINGLE WEIGHT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318819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5784044" y="2640852"/>
                <a:ext cx="27328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044" y="2640852"/>
                <a:ext cx="2732809" cy="276999"/>
              </a:xfrm>
              <a:prstGeom prst="rect">
                <a:avLst/>
              </a:prstGeom>
              <a:blipFill>
                <a:blip r:embed="rId5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2816931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093786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980551" y="2057138"/>
            <a:ext cx="69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2971377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980551" y="2855951"/>
            <a:ext cx="69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9014-A586-D546-AA34-781282643E49}"/>
              </a:ext>
            </a:extLst>
          </p:cNvPr>
          <p:cNvSpPr txBox="1"/>
          <p:nvPr/>
        </p:nvSpPr>
        <p:spPr>
          <a:xfrm>
            <a:off x="2967374" y="1066915"/>
            <a:ext cx="397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would we change this weight to make the predictions better?</a:t>
            </a:r>
            <a:endParaRPr lang="en-US" sz="1400" i="1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99987B-DDC9-6748-A455-A4EA150A61EE}"/>
              </a:ext>
            </a:extLst>
          </p:cNvPr>
          <p:cNvCxnSpPr>
            <a:cxnSpLocks/>
          </p:cNvCxnSpPr>
          <p:nvPr/>
        </p:nvCxnSpPr>
        <p:spPr>
          <a:xfrm flipH="1">
            <a:off x="3359020" y="1604842"/>
            <a:ext cx="367004" cy="49973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913A3A-BA8B-8F4B-A5DD-7E62B159B558}"/>
              </a:ext>
            </a:extLst>
          </p:cNvPr>
          <p:cNvSpPr txBox="1"/>
          <p:nvPr/>
        </p:nvSpPr>
        <p:spPr>
          <a:xfrm>
            <a:off x="4092646" y="4197733"/>
            <a:ext cx="3971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want to change the weight so that the loss goes </a:t>
            </a:r>
            <a:r>
              <a:rPr lang="en-US" sz="1400" b="1" dirty="0"/>
              <a:t>down</a:t>
            </a:r>
            <a:endParaRPr lang="en-US" sz="1400" b="1" i="1" baseline="-25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41A9E1-B94C-A24D-A1EE-BAABD1D6BB5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80882" y="2999992"/>
            <a:ext cx="1" cy="4054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45C183-E5C9-AE4E-BAB1-84597C72E78F}"/>
                  </a:ext>
                </a:extLst>
              </p:cNvPr>
              <p:cNvSpPr/>
              <p:nvPr/>
            </p:nvSpPr>
            <p:spPr>
              <a:xfrm>
                <a:off x="6563978" y="3405467"/>
                <a:ext cx="10338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45C183-E5C9-AE4E-BAB1-84597C72E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78" y="3405467"/>
                <a:ext cx="103380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2AFD43-6761-2849-B337-3E88A271C5AB}"/>
              </a:ext>
            </a:extLst>
          </p:cNvPr>
          <p:cNvCxnSpPr>
            <a:cxnSpLocks/>
          </p:cNvCxnSpPr>
          <p:nvPr/>
        </p:nvCxnSpPr>
        <p:spPr>
          <a:xfrm flipV="1">
            <a:off x="5689599" y="3774799"/>
            <a:ext cx="748523" cy="276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5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IMPROVE A SINGLE WEIGHT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07BCB-18DF-6E47-87F8-A5AEC00FA6E4}"/>
              </a:ext>
            </a:extLst>
          </p:cNvPr>
          <p:cNvSpPr txBox="1"/>
          <p:nvPr/>
        </p:nvSpPr>
        <p:spPr>
          <a:xfrm>
            <a:off x="609600" y="1102519"/>
            <a:ext cx="55548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strategies to improve the weight: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Randomly guess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Inefficient and not guaranteed to find good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Brute force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Pick a grid of values and try each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Exponentially complex in high dimensions. Our toy network has 14 weights, and if we try 100 values for each weight that results in 100</a:t>
            </a:r>
            <a:r>
              <a:rPr lang="en-US" sz="1600" baseline="30000" dirty="0"/>
              <a:t>14</a:t>
            </a:r>
            <a:r>
              <a:rPr lang="en-US" sz="1600" dirty="0"/>
              <a:t> combinations!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Gradient descent (GD)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Compute derivative of loss function with respect to weight and “take a step” in that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Guaranteed to find a </a:t>
            </a:r>
            <a:r>
              <a:rPr lang="en-US" sz="1600" u="sng" dirty="0"/>
              <a:t>local</a:t>
            </a:r>
            <a:r>
              <a:rPr lang="en-US" sz="1600" dirty="0"/>
              <a:t>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43213C9-5B58-FE4E-9D7E-7CB4E35E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90" y="2941748"/>
            <a:ext cx="2524019" cy="17963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D319BB-B4F3-2948-A0E2-5C3E5269E5F6}"/>
              </a:ext>
            </a:extLst>
          </p:cNvPr>
          <p:cNvSpPr/>
          <p:nvPr/>
        </p:nvSpPr>
        <p:spPr>
          <a:xfrm>
            <a:off x="3778898" y="479646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credit:https</a:t>
            </a:r>
            <a:r>
              <a:rPr lang="en-US" sz="800" dirty="0"/>
              <a:t>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diogo-menezes-borges</a:t>
            </a:r>
            <a:r>
              <a:rPr lang="en-US" sz="800" dirty="0"/>
              <a:t>/what-is-gradient-descent-235a6c8d26b0</a:t>
            </a:r>
          </a:p>
        </p:txBody>
      </p:sp>
    </p:spTree>
    <p:extLst>
      <p:ext uri="{BB962C8B-B14F-4D97-AF65-F5344CB8AC3E}">
        <p14:creationId xmlns:p14="http://schemas.microsoft.com/office/powerpoint/2010/main" val="34449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GD FOR A SINGLE WEIGHT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07BCB-18DF-6E47-87F8-A5AEC00FA6E4}"/>
              </a:ext>
            </a:extLst>
          </p:cNvPr>
          <p:cNvSpPr txBox="1"/>
          <p:nvPr/>
        </p:nvSpPr>
        <p:spPr>
          <a:xfrm>
            <a:off x="609599" y="1102519"/>
            <a:ext cx="72716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descent updates the weights using the following rule: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run gradient descent (GD), we need to compute the </a:t>
            </a:r>
            <a:r>
              <a:rPr lang="en-US" i="1" dirty="0"/>
              <a:t>partial derivative </a:t>
            </a:r>
            <a:r>
              <a:rPr lang="en-US" dirty="0"/>
              <a:t>(aka the gradient) of the weight with respect to the loss function we’d like to minimize.</a:t>
            </a:r>
          </a:p>
          <a:p>
            <a:endParaRPr lang="en-US" sz="1600" dirty="0"/>
          </a:p>
          <a:p>
            <a:r>
              <a:rPr lang="en-US" dirty="0"/>
              <a:t>A neural network is one big </a:t>
            </a:r>
            <a:r>
              <a:rPr lang="en-US" i="1" dirty="0"/>
              <a:t>composite</a:t>
            </a:r>
            <a:r>
              <a:rPr lang="en-US" dirty="0"/>
              <a:t> function, where each unit is a weighted sum of the units it’s connected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2EFDC-68C8-FD45-80EA-A94DE232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56" y="1764571"/>
            <a:ext cx="2744087" cy="3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699B6256-EA2B-B647-9CCC-A773023CD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432" t="38293" r="32906" b="36875"/>
          <a:stretch/>
        </p:blipFill>
        <p:spPr>
          <a:xfrm>
            <a:off x="539745" y="1209256"/>
            <a:ext cx="5230653" cy="3534225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INFORMATION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F82DF4-828A-494C-BEE7-E4D4CD9475AA}"/>
              </a:ext>
            </a:extLst>
          </p:cNvPr>
          <p:cNvSpPr txBox="1"/>
          <p:nvPr/>
        </p:nvSpPr>
        <p:spPr>
          <a:xfrm>
            <a:off x="774119" y="1526013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18FF1-0FCD-DE47-8864-66A056FEA920}"/>
              </a:ext>
            </a:extLst>
          </p:cNvPr>
          <p:cNvSpPr txBox="1"/>
          <p:nvPr/>
        </p:nvSpPr>
        <p:spPr>
          <a:xfrm>
            <a:off x="7038129" y="1526013"/>
            <a:ext cx="11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/>
              <p:nvPr/>
            </p:nvSpPr>
            <p:spPr>
              <a:xfrm>
                <a:off x="6269202" y="2745537"/>
                <a:ext cx="273280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312BEA-86D8-3844-BD32-F29BC38D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02" y="2745537"/>
                <a:ext cx="2732809" cy="461665"/>
              </a:xfrm>
              <a:prstGeom prst="rect">
                <a:avLst/>
              </a:prstGeom>
              <a:blipFill>
                <a:blip r:embed="rId5"/>
                <a:stretch>
                  <a:fillRect l="-1389" t="-8108" r="-277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5A6A03-9D21-A54E-A5E9-1A1D32EDB900}"/>
              </a:ext>
            </a:extLst>
          </p:cNvPr>
          <p:cNvCxnSpPr>
            <a:cxnSpLocks/>
          </p:cNvCxnSpPr>
          <p:nvPr/>
        </p:nvCxnSpPr>
        <p:spPr>
          <a:xfrm>
            <a:off x="5689599" y="3024125"/>
            <a:ext cx="5172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4F442F1-8EC6-4641-8176-57867C05B0F5}"/>
              </a:ext>
            </a:extLst>
          </p:cNvPr>
          <p:cNvSpPr/>
          <p:nvPr/>
        </p:nvSpPr>
        <p:spPr>
          <a:xfrm>
            <a:off x="893618" y="2300980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72342-1BC0-D94F-A926-E95668A3C79E}"/>
              </a:ext>
            </a:extLst>
          </p:cNvPr>
          <p:cNvSpPr txBox="1"/>
          <p:nvPr/>
        </p:nvSpPr>
        <p:spPr>
          <a:xfrm>
            <a:off x="1091791" y="2264332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C92AEB-667A-0740-8C48-F68AAF90AF87}"/>
              </a:ext>
            </a:extLst>
          </p:cNvPr>
          <p:cNvSpPr/>
          <p:nvPr/>
        </p:nvSpPr>
        <p:spPr>
          <a:xfrm>
            <a:off x="890740" y="3178571"/>
            <a:ext cx="706584" cy="585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1A6B-65C1-BB4D-B32D-EBF56EE7D8F7}"/>
              </a:ext>
            </a:extLst>
          </p:cNvPr>
          <p:cNvSpPr txBox="1"/>
          <p:nvPr/>
        </p:nvSpPr>
        <p:spPr>
          <a:xfrm>
            <a:off x="1091791" y="3063145"/>
            <a:ext cx="586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x</a:t>
            </a:r>
            <a:r>
              <a:rPr lang="en-US" sz="3400" b="1" baseline="-250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F5843-AF46-014E-8812-3F4274424E58}"/>
              </a:ext>
            </a:extLst>
          </p:cNvPr>
          <p:cNvCxnSpPr>
            <a:cxnSpLocks/>
          </p:cNvCxnSpPr>
          <p:nvPr/>
        </p:nvCxnSpPr>
        <p:spPr>
          <a:xfrm>
            <a:off x="1499425" y="1403618"/>
            <a:ext cx="58434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B2126F-8A45-9947-8BD8-68EA2472D373}"/>
              </a:ext>
            </a:extLst>
          </p:cNvPr>
          <p:cNvSpPr txBox="1"/>
          <p:nvPr/>
        </p:nvSpPr>
        <p:spPr>
          <a:xfrm>
            <a:off x="1880715" y="1034286"/>
            <a:ext cx="538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forward pass = convert inputs to outputs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2449B2-EDD1-3443-BC4F-54356F62A844}"/>
              </a:ext>
            </a:extLst>
          </p:cNvPr>
          <p:cNvCxnSpPr>
            <a:cxnSpLocks/>
          </p:cNvCxnSpPr>
          <p:nvPr/>
        </p:nvCxnSpPr>
        <p:spPr>
          <a:xfrm>
            <a:off x="1746338" y="4283369"/>
            <a:ext cx="5843451" cy="0"/>
          </a:xfrm>
          <a:prstGeom prst="straightConnector1">
            <a:avLst/>
          </a:prstGeom>
          <a:ln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E16B71-1688-E546-91F5-97FE86D45742}"/>
              </a:ext>
            </a:extLst>
          </p:cNvPr>
          <p:cNvSpPr txBox="1"/>
          <p:nvPr/>
        </p:nvSpPr>
        <p:spPr>
          <a:xfrm>
            <a:off x="1880715" y="4307141"/>
            <a:ext cx="615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backward pass = update weights using error signal</a:t>
            </a:r>
          </a:p>
        </p:txBody>
      </p:sp>
    </p:spTree>
    <p:extLst>
      <p:ext uri="{BB962C8B-B14F-4D97-AF65-F5344CB8AC3E}">
        <p14:creationId xmlns:p14="http://schemas.microsoft.com/office/powerpoint/2010/main" val="228737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RECAP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63CC31-07A1-FD48-8858-71D5492F3EF2}"/>
              </a:ext>
            </a:extLst>
          </p:cNvPr>
          <p:cNvGrpSpPr/>
          <p:nvPr/>
        </p:nvGrpSpPr>
        <p:grpSpPr>
          <a:xfrm>
            <a:off x="487018" y="2165148"/>
            <a:ext cx="2713382" cy="1784348"/>
            <a:chOff x="5973418" y="1517929"/>
            <a:chExt cx="2713382" cy="17843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28DF142-DFB5-CD4A-BF3A-A650C288B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1772" t="41547" r="32938" b="39682"/>
            <a:stretch/>
          </p:blipFill>
          <p:spPr>
            <a:xfrm>
              <a:off x="5973418" y="1841223"/>
              <a:ext cx="2713382" cy="146105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E579E-433A-6B46-992D-ECF1FA94377E}"/>
                </a:ext>
              </a:extLst>
            </p:cNvPr>
            <p:cNvSpPr txBox="1"/>
            <p:nvPr/>
          </p:nvSpPr>
          <p:spPr>
            <a:xfrm>
              <a:off x="6238461" y="1517929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Network structure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4ACF38-2FC7-FE41-A921-EE50EB39955B}"/>
              </a:ext>
            </a:extLst>
          </p:cNvPr>
          <p:cNvGrpSpPr/>
          <p:nvPr/>
        </p:nvGrpSpPr>
        <p:grpSpPr>
          <a:xfrm>
            <a:off x="3480352" y="2165148"/>
            <a:ext cx="2183295" cy="1852421"/>
            <a:chOff x="3466115" y="1748278"/>
            <a:chExt cx="2183295" cy="18524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48A21-B54E-C249-960A-FE3EC1A6DF67}"/>
                </a:ext>
              </a:extLst>
            </p:cNvPr>
            <p:cNvSpPr txBox="1"/>
            <p:nvPr/>
          </p:nvSpPr>
          <p:spPr>
            <a:xfrm>
              <a:off x="3466115" y="1748278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Loss Function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AB5C1F-F852-EC4F-8EDB-76C9EE63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656" y="2139645"/>
              <a:ext cx="2046212" cy="14610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ABEFD-BD90-0D44-BD98-B49D5C0E4D2D}"/>
              </a:ext>
            </a:extLst>
          </p:cNvPr>
          <p:cNvGrpSpPr/>
          <p:nvPr/>
        </p:nvGrpSpPr>
        <p:grpSpPr>
          <a:xfrm>
            <a:off x="6125165" y="2180665"/>
            <a:ext cx="2350251" cy="2194944"/>
            <a:chOff x="6125165" y="1748278"/>
            <a:chExt cx="2350251" cy="21949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31F3E-C1CF-DA4E-80D2-84F971C3FF5E}"/>
                </a:ext>
              </a:extLst>
            </p:cNvPr>
            <p:cNvSpPr txBox="1"/>
            <p:nvPr/>
          </p:nvSpPr>
          <p:spPr>
            <a:xfrm>
              <a:off x="6208644" y="1748278"/>
              <a:ext cx="218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Optimizer</a:t>
              </a:r>
            </a:p>
          </p:txBody>
        </p:sp>
        <p:pic>
          <p:nvPicPr>
            <p:cNvPr id="15" name="Picture 14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82529F7C-454B-664A-B2F9-6152DDBA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5165" y="2124128"/>
              <a:ext cx="2350251" cy="18190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959F50-2C76-804E-BF70-B84BE0C4ECE4}"/>
              </a:ext>
            </a:extLst>
          </p:cNvPr>
          <p:cNvSpPr txBox="1"/>
          <p:nvPr/>
        </p:nvSpPr>
        <p:spPr>
          <a:xfrm>
            <a:off x="617419" y="1057500"/>
            <a:ext cx="24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type of data?</a:t>
            </a:r>
          </a:p>
          <a:p>
            <a:pPr algn="ctr"/>
            <a:r>
              <a:rPr lang="en-US" dirty="0"/>
              <a:t>How complex?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E1ABA-BDB0-1840-816B-743015F6683B}"/>
              </a:ext>
            </a:extLst>
          </p:cNvPr>
          <p:cNvSpPr txBox="1"/>
          <p:nvPr/>
        </p:nvSpPr>
        <p:spPr>
          <a:xfrm>
            <a:off x="3334599" y="1071676"/>
            <a:ext cx="24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do the labels look like?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354C7-BA40-6044-B99E-4DDCB1832ED3}"/>
              </a:ext>
            </a:extLst>
          </p:cNvPr>
          <p:cNvSpPr txBox="1"/>
          <p:nvPr/>
        </p:nvSpPr>
        <p:spPr>
          <a:xfrm>
            <a:off x="6125165" y="1102519"/>
            <a:ext cx="24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should I run SGD?</a:t>
            </a:r>
          </a:p>
        </p:txBody>
      </p:sp>
    </p:spTree>
    <p:extLst>
      <p:ext uri="{BB962C8B-B14F-4D97-AF65-F5344CB8AC3E}">
        <p14:creationId xmlns:p14="http://schemas.microsoft.com/office/powerpoint/2010/main" val="17701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66EC1-48C1-2F4B-A215-528C17F7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75" y="1011264"/>
            <a:ext cx="4744986" cy="3002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8EA313-FEAD-FD4F-AF73-0B8C87005575}"/>
              </a:ext>
            </a:extLst>
          </p:cNvPr>
          <p:cNvSpPr txBox="1"/>
          <p:nvPr/>
        </p:nvSpPr>
        <p:spPr>
          <a:xfrm>
            <a:off x="643180" y="1787462"/>
            <a:ext cx="337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frameworks like </a:t>
            </a:r>
            <a:r>
              <a:rPr lang="en-US" dirty="0" err="1"/>
              <a:t>Keras</a:t>
            </a:r>
            <a:r>
              <a:rPr lang="en-US" dirty="0"/>
              <a:t> make building deep learning in R and python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21461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257175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 DEMO!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247C7-3BD1-7B4E-82E1-645274052260}"/>
              </a:ext>
            </a:extLst>
          </p:cNvPr>
          <p:cNvSpPr txBox="1"/>
          <p:nvPr/>
        </p:nvSpPr>
        <p:spPr>
          <a:xfrm>
            <a:off x="6779694" y="4826529"/>
            <a:ext cx="26740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Twitter @</a:t>
            </a:r>
            <a:r>
              <a:rPr lang="en-US" sz="800" dirty="0" err="1"/>
              <a:t>Kpaxs</a:t>
            </a:r>
            <a:endParaRPr lang="en-US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0513BF-FF3A-424F-8334-48641E04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5ACF67-7A89-9044-B803-B045B450D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0"/>
          <a:stretch/>
        </p:blipFill>
        <p:spPr bwMode="auto">
          <a:xfrm>
            <a:off x="1850548" y="2833510"/>
            <a:ext cx="5442904" cy="13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7FB810A3-1E74-7444-97EB-1B3A66D0C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1"/>
          <a:stretch/>
        </p:blipFill>
        <p:spPr bwMode="auto">
          <a:xfrm>
            <a:off x="1850548" y="1590702"/>
            <a:ext cx="5442904" cy="11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63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7F7F7F"/>
                </a:solidFill>
              </a:rPr>
              <a:t>	UNSUPERVISED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95FEF-B5FC-614E-A715-2F2778D2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9A9D-1408-4C47-8E61-14E725C155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DD22C-5592-4348-9AC7-BC8F812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" y="4646120"/>
            <a:ext cx="2509777" cy="4471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34AA3DC-E1BC-7847-A4CA-4843D88BF564}"/>
              </a:ext>
            </a:extLst>
          </p:cNvPr>
          <p:cNvSpPr/>
          <p:nvPr/>
        </p:nvSpPr>
        <p:spPr>
          <a:xfrm>
            <a:off x="4490976" y="462879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Image credit: James, G., Witten, D., Hastie, T. and </a:t>
            </a:r>
            <a:r>
              <a:rPr lang="en-US" sz="800" dirty="0" err="1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Tibshirani</a:t>
            </a:r>
            <a:r>
              <a:rPr lang="en-US" sz="800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, R., 2013. An introduction to statistical learning (Vol. 112, p. 18). New York: springer.</a:t>
            </a:r>
            <a:endParaRPr lang="en-US" sz="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1A7E4E-3593-C34B-A7F8-0DE88D05A590}"/>
              </a:ext>
            </a:extLst>
          </p:cNvPr>
          <p:cNvSpPr txBox="1">
            <a:spLocks/>
          </p:cNvSpPr>
          <p:nvPr/>
        </p:nvSpPr>
        <p:spPr>
          <a:xfrm>
            <a:off x="527630" y="1102519"/>
            <a:ext cx="7074289" cy="32512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900" dirty="0"/>
              <a:t>Less popular than it used to be due to rise of self-supervised learning (more later) </a:t>
            </a:r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r>
              <a:rPr lang="en-US" sz="1900" dirty="0"/>
              <a:t>Goal is to infer some quantity of interest of the distribution of X</a:t>
            </a:r>
          </a:p>
          <a:p>
            <a:pPr marL="0" indent="0" fontAlgn="base">
              <a:buNone/>
            </a:pPr>
            <a:endParaRPr lang="en-US" sz="1900" dirty="0"/>
          </a:p>
          <a:p>
            <a:pPr marL="0" indent="0" fontAlgn="base">
              <a:buNone/>
            </a:pPr>
            <a:r>
              <a:rPr lang="en-US" sz="1900" dirty="0"/>
              <a:t>Popular unsupervised tasks include clustering, kernel density estimation, mixture modeling, </a:t>
            </a:r>
            <a:r>
              <a:rPr lang="en-US" sz="1900" dirty="0" err="1"/>
              <a:t>etc</a:t>
            </a: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900" dirty="0"/>
          </a:p>
          <a:p>
            <a:pPr marL="0" indent="0" fontAlgn="base"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931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25801</TotalTime>
  <Words>3279</Words>
  <Application>Microsoft Macintosh PowerPoint</Application>
  <PresentationFormat>On-screen Show (16:9)</PresentationFormat>
  <Paragraphs>566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Cambria Math</vt:lpstr>
      <vt:lpstr>Palatino</vt:lpstr>
      <vt:lpstr>Palatino Linotype</vt:lpstr>
      <vt:lpstr>Office Theme</vt:lpstr>
      <vt:lpstr>INTRODUCTION TO DEEP LEARNING</vt:lpstr>
      <vt:lpstr>  ML BACKGROUND</vt:lpstr>
      <vt:lpstr> ML HISTORY</vt:lpstr>
      <vt:lpstr> ML TASKS</vt:lpstr>
      <vt:lpstr> ML CATEGORIES</vt:lpstr>
      <vt:lpstr> SUPERVISED LEARNING</vt:lpstr>
      <vt:lpstr> SUPERVISED LEARNING</vt:lpstr>
      <vt:lpstr> SUPERVISED LEARNING</vt:lpstr>
      <vt:lpstr> UNSUPERVISED LEARNING</vt:lpstr>
      <vt:lpstr> CLUSTERING</vt:lpstr>
      <vt:lpstr> REINFORCEMENT LEARNING</vt:lpstr>
      <vt:lpstr> RL SETUP</vt:lpstr>
      <vt:lpstr> USING RL TO VIDEO GAMES</vt:lpstr>
      <vt:lpstr> RESOURCES</vt:lpstr>
      <vt:lpstr>  DEEP LEARNING</vt:lpstr>
      <vt:lpstr> DEEP LEARNING</vt:lpstr>
      <vt:lpstr> DEEP LEARNING CAN…</vt:lpstr>
      <vt:lpstr> THE DEEP LEARNING ZOO</vt:lpstr>
      <vt:lpstr> IMPORTANT MILESTONES</vt:lpstr>
      <vt:lpstr> A BREAKTHROUGH (2012)</vt:lpstr>
      <vt:lpstr> A BREAKTHROUGH (2012)</vt:lpstr>
      <vt:lpstr> A BREAKTHROUGH (2012)</vt:lpstr>
      <vt:lpstr> DEEP LEARNING COMES OF AGE</vt:lpstr>
      <vt:lpstr> THE GAME OF GO</vt:lpstr>
      <vt:lpstr> ALPHAGO (2016)</vt:lpstr>
      <vt:lpstr> PROTEIN FOLIDNG</vt:lpstr>
      <vt:lpstr> OPTHALMOLOGY SCREENING</vt:lpstr>
      <vt:lpstr> SKIN CANCER DETECTION</vt:lpstr>
      <vt:lpstr> PREDICTING READMISSION</vt:lpstr>
      <vt:lpstr> FDA APPROVAL</vt:lpstr>
      <vt:lpstr> REAL WORLD CHALLENGES</vt:lpstr>
      <vt:lpstr>  CURRENT DEEP LEARNING</vt:lpstr>
      <vt:lpstr> SELF-SUPERVISED LEARNING</vt:lpstr>
      <vt:lpstr> SSL EXAMPLE TASK</vt:lpstr>
      <vt:lpstr> EXAMPLE LM: GPT-3</vt:lpstr>
      <vt:lpstr> SURPRISING CAPABILITIES</vt:lpstr>
      <vt:lpstr> GITHUB COPILOT</vt:lpstr>
      <vt:lpstr> EXAMPLE: CLIP</vt:lpstr>
      <vt:lpstr> EXAMPLE: CLIP</vt:lpstr>
      <vt:lpstr> IMAGES + TEXT</vt:lpstr>
      <vt:lpstr> DALLE V2</vt:lpstr>
      <vt:lpstr> DALLE V2</vt:lpstr>
      <vt:lpstr> DALLE V2</vt:lpstr>
      <vt:lpstr>  BUILDING A NETWORK</vt:lpstr>
      <vt:lpstr> THE DEEP LEARNING ZOO</vt:lpstr>
      <vt:lpstr> MLPs: BACKGROUND</vt:lpstr>
      <vt:lpstr> MLP STRUCTURE</vt:lpstr>
      <vt:lpstr> MLPs: BACKGROUND</vt:lpstr>
      <vt:lpstr> NETWORK STRUCTURE</vt:lpstr>
      <vt:lpstr> ARTIFICIAL NEURON</vt:lpstr>
      <vt:lpstr> THE SIGMOID</vt:lpstr>
      <vt:lpstr> ReLU</vt:lpstr>
      <vt:lpstr> ACTIVATION FUNCTIONS</vt:lpstr>
      <vt:lpstr> ARTIFICIAL NEURON SUMMARY</vt:lpstr>
      <vt:lpstr> NETWORK LAYERS</vt:lpstr>
      <vt:lpstr> THE FORWARD PASS</vt:lpstr>
      <vt:lpstr> THE FORWARD PASS</vt:lpstr>
      <vt:lpstr> THE FORWARD PASS</vt:lpstr>
      <vt:lpstr> THE FORWARD PASS</vt:lpstr>
      <vt:lpstr> THE FORWARD PASS</vt:lpstr>
      <vt:lpstr> THE FORWARD PASS</vt:lpstr>
      <vt:lpstr>  LOSS FUNCTIONS</vt:lpstr>
      <vt:lpstr>  THE OUTPUT LAYER</vt:lpstr>
      <vt:lpstr>  LOSS FUNCTIONS</vt:lpstr>
      <vt:lpstr>  EXAMPLE LOSS FUNCTION</vt:lpstr>
      <vt:lpstr>  LOSS &amp; OUTPUT LAYER</vt:lpstr>
      <vt:lpstr>  NETWORK MODULARITY</vt:lpstr>
      <vt:lpstr>  THE SOFTMAX</vt:lpstr>
      <vt:lpstr>  NETWORK MODULARITY</vt:lpstr>
      <vt:lpstr>  HOW DO NETWORKS LEARN?</vt:lpstr>
      <vt:lpstr>  MINIMIZING THE LOSS</vt:lpstr>
      <vt:lpstr>  SETUP</vt:lpstr>
      <vt:lpstr> IMPROVE A SINGLE WEIGHT</vt:lpstr>
      <vt:lpstr> IMPROVE A SINGLE WEIGHT</vt:lpstr>
      <vt:lpstr> GD FOR A SINGLE WEIGHT</vt:lpstr>
      <vt:lpstr> INFORMATION FLOW</vt:lpstr>
      <vt:lpstr> RECAP</vt:lpstr>
      <vt:lpstr> RESOURCES</vt:lpstr>
      <vt:lpstr>  DEMO!</vt:lpstr>
    </vt:vector>
  </TitlesOfParts>
  <Company>Harvard Medical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Beam</dc:creator>
  <cp:lastModifiedBy>Beam, Andrew</cp:lastModifiedBy>
  <cp:revision>1354</cp:revision>
  <dcterms:created xsi:type="dcterms:W3CDTF">2017-04-25T14:33:33Z</dcterms:created>
  <dcterms:modified xsi:type="dcterms:W3CDTF">2022-07-12T16:56:39Z</dcterms:modified>
</cp:coreProperties>
</file>